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7" r:id="rId2"/>
    <p:sldId id="306" r:id="rId3"/>
    <p:sldId id="303" r:id="rId4"/>
    <p:sldId id="258" r:id="rId5"/>
    <p:sldId id="263" r:id="rId6"/>
    <p:sldId id="262" r:id="rId7"/>
    <p:sldId id="264" r:id="rId8"/>
    <p:sldId id="265" r:id="rId9"/>
    <p:sldId id="267" r:id="rId10"/>
    <p:sldId id="269" r:id="rId11"/>
    <p:sldId id="273" r:id="rId12"/>
    <p:sldId id="274" r:id="rId13"/>
    <p:sldId id="287" r:id="rId14"/>
    <p:sldId id="302" r:id="rId15"/>
    <p:sldId id="304" r:id="rId16"/>
    <p:sldId id="283" r:id="rId17"/>
    <p:sldId id="288" r:id="rId18"/>
    <p:sldId id="300" r:id="rId19"/>
    <p:sldId id="290" r:id="rId20"/>
    <p:sldId id="299" r:id="rId21"/>
    <p:sldId id="301" r:id="rId22"/>
    <p:sldId id="305" r:id="rId23"/>
    <p:sldId id="291" r:id="rId24"/>
    <p:sldId id="293" r:id="rId25"/>
    <p:sldId id="294" r:id="rId26"/>
    <p:sldId id="295" r:id="rId27"/>
    <p:sldId id="310" r:id="rId28"/>
    <p:sldId id="282" r:id="rId29"/>
    <p:sldId id="277" r:id="rId30"/>
    <p:sldId id="298" r:id="rId31"/>
    <p:sldId id="278" r:id="rId32"/>
    <p:sldId id="309" r:id="rId33"/>
    <p:sldId id="296" r:id="rId34"/>
    <p:sldId id="297" r:id="rId35"/>
    <p:sldId id="307" r:id="rId36"/>
    <p:sldId id="284" r:id="rId37"/>
    <p:sldId id="285" r:id="rId38"/>
    <p:sldId id="311" r:id="rId39"/>
    <p:sldId id="286" r:id="rId4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(CR)1" initials="PO(CR)1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FFFFFF"/>
    <a:srgbClr val="99FF33"/>
    <a:srgbClr val="00CCFF"/>
    <a:srgbClr val="65E2FF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75" autoAdjust="0"/>
    <p:restoredTop sz="92280" autoAdjust="0"/>
  </p:normalViewPr>
  <p:slideViewPr>
    <p:cSldViewPr>
      <p:cViewPr varScale="1">
        <p:scale>
          <a:sx n="67" d="100"/>
          <a:sy n="67" d="100"/>
        </p:scale>
        <p:origin x="-4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notesViewPr>
    <p:cSldViewPr>
      <p:cViewPr varScale="1">
        <p:scale>
          <a:sx n="52" d="100"/>
          <a:sy n="52" d="100"/>
        </p:scale>
        <p:origin x="-263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14096-C1C8-4E34-9DB1-1F4103762366}" type="datetimeFigureOut">
              <a:rPr lang="zh-HK" altLang="en-US" smtClean="0"/>
              <a:pPr/>
              <a:t>5/11/2015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54809-EE19-45A9-BBC2-F016336952F8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269935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4223A-384F-4FFB-B644-5AA83E45107C}" type="datetimeFigureOut">
              <a:rPr lang="zh-HK" altLang="en-US" smtClean="0"/>
              <a:pPr/>
              <a:t>5/11/2015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C3879-1CBD-4557-A99D-DFC31D0D4AE5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058120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6771582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26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213950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30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554313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33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48230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zh-TW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參考網頁：</a:t>
            </a:r>
            <a:endParaRPr lang="en-GB" altLang="zh-TW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/>
            <a:r>
              <a:rPr lang="en-GB" altLang="zh-TW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http://www.friotherm.com/webautor-data/41/sysave006_uk.pdf</a:t>
            </a:r>
          </a:p>
          <a:p>
            <a:r>
              <a:rPr lang="en-GB" altLang="zh-TW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http://www.sysav.se/In-English1/Sysavs-facilities/The-Waste-to-Energy-plant/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37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1567026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zh-TW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參考網頁：</a:t>
            </a:r>
            <a:endParaRPr lang="en-GB" altLang="zh-TW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/>
            <a:r>
              <a:rPr lang="en-GB" altLang="zh-TW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http://www.friotherm.com/webautor-data/41/sysave006_uk.pdf</a:t>
            </a:r>
          </a:p>
          <a:p>
            <a:r>
              <a:rPr lang="en-GB" altLang="zh-TW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http://www.sysav.se/In-English1/Sysavs-facilities/The-Waste-to-Energy-plant/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38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1567026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39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352134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5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660957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除了一般可以多次使用的物件，如：環保袋、塑膠瓶、午餐盒外，廢物亦可以透過升級再造，做成其他有用的東西。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288820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10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453518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4039184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16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099959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參考網頁：</a:t>
            </a:r>
            <a:endParaRPr lang="en-GB" altLang="zh-TW" dirty="0" smtClean="0"/>
          </a:p>
          <a:p>
            <a:r>
              <a:rPr lang="en-GB" altLang="zh-TW" dirty="0" smtClean="0"/>
              <a:t>http://www.epd.gov.hk/epd/tc_chi/environmentinhk/waste/prob_solutions/WFdev_TMSTF.html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17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641587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18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659403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21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6345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8032" y="620688"/>
            <a:ext cx="7772400" cy="1470025"/>
          </a:xfrm>
        </p:spPr>
        <p:txBody>
          <a:bodyPr/>
          <a:lstStyle>
            <a:lvl1pPr>
              <a:defRPr b="1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9804"/>
            </a:srgbClr>
          </a:solidFill>
          <a:ln w="7620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C31FB754-947B-4A9C-87A2-1518DC6DFBF6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2E7CD-4BC2-4A54-A5FF-C94A0DD7839F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8161-AD85-44C4-8350-7E7998A4E81B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F1C4-2036-49D3-BC0F-42EE46E580F7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CA7FB400-C4FF-43A5-89B3-969B46FE0318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744416" cy="365125"/>
          </a:xfrm>
        </p:spPr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CD237-3FCF-43EB-AAB9-091A499F5B7E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D090F-9A31-4764-9278-309B5FE9ACFD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FB29-708B-4A2A-B8E3-595B2E933A9F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AF001-E114-4F6D-A427-4FDE36F8791B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F172-9E6C-4411-9619-E2473882E43A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2B529-764E-41D3-AA93-F473F8CE06F4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FF">
              <a:alpha val="85098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912C50B3-79DB-4B23-ADC8-DE3C2EF9DD3B}" type="datetime1">
              <a:rPr lang="zh-TW" altLang="en-US" smtClean="0"/>
              <a:pPr/>
              <a:t>2015/11/5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699792" y="6356350"/>
            <a:ext cx="3744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fld id="{693D54E8-16D4-4264-89CB-F0588283981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B050"/>
          </a:solidFill>
          <a:latin typeface="微軟正黑體" pitchFamily="34" charset="-120"/>
          <a:ea typeface="微軟正黑體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hkbbs.leowood.net:88/incomefiles/200911/2814102278765.JPG" TargetMode="Externa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4.bp.blogspot.com/__pEOH-jRSdA/TAtACADSO8I/AAAAAAAAF4Y/tUnztPn99to/s400/1.+Used+Pampers.J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slide" Target="slide4.xml"/><Relationship Id="rId7" Type="http://schemas.openxmlformats.org/officeDocument/2006/relationships/slide" Target="slide2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.xml"/><Relationship Id="rId11" Type="http://schemas.openxmlformats.org/officeDocument/2006/relationships/slide" Target="slide38.xml"/><Relationship Id="rId5" Type="http://schemas.openxmlformats.org/officeDocument/2006/relationships/slide" Target="slide13.xml"/><Relationship Id="rId10" Type="http://schemas.openxmlformats.org/officeDocument/2006/relationships/slide" Target="slide36.xml"/><Relationship Id="rId4" Type="http://schemas.openxmlformats.org/officeDocument/2006/relationships/slide" Target="slide11.xml"/><Relationship Id="rId9" Type="http://schemas.openxmlformats.org/officeDocument/2006/relationships/slide" Target="slide3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epd.gov.hk/epd/sites/default/files/epd/video/tc_chi/FlowDiagram_1.mp4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5VPGHsz6iU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on.tokyo23-seisou.lg.jp.t.de.hp.transer.com/kojo/tamagawa/index.html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legco.gov.hk/yr13-14/chinese/press/papers/pr20140308-1-c.pdf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8.png"/><Relationship Id="rId7" Type="http://schemas.openxmlformats.org/officeDocument/2006/relationships/hyperlink" Target="http://www.comofazeremcasa.ne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ick2macao.com/news/wp-content/uploads/2012/07/p489.jpg" TargetMode="External"/><Relationship Id="rId5" Type="http://schemas.openxmlformats.org/officeDocument/2006/relationships/hyperlink" Target="http://s1243.photobucket.com/user/Jfoxie/media/creative-diy-repurposing-reusing-upcycling-3-1.jpg.html" TargetMode="Externa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4966717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/>
              <a:t>第一課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理解廢物管理架構，回收及處理技術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body" idx="1"/>
          </p:nvPr>
        </p:nvSpPr>
        <p:spPr>
          <a:xfrm>
            <a:off x="685800" y="3933056"/>
            <a:ext cx="7772400" cy="1033661"/>
          </a:xfrm>
        </p:spPr>
        <p:txBody>
          <a:bodyPr>
            <a:normAutofit/>
          </a:bodyPr>
          <a:lstStyle/>
          <a:p>
            <a:r>
              <a:rPr lang="zh-TW" altLang="en-US" dirty="0" smtClean="0"/>
              <a:t>「咪嘥嘢校園」</a:t>
            </a:r>
            <a:endParaRPr lang="en-US" altLang="zh-TW" dirty="0" smtClean="0"/>
          </a:p>
          <a:p>
            <a:r>
              <a:rPr lang="zh-TW" altLang="en-US" dirty="0" smtClean="0"/>
              <a:t>高中課程</a:t>
            </a:r>
            <a:endParaRPr lang="en-US" altLang="zh-TW" dirty="0" smtClean="0"/>
          </a:p>
        </p:txBody>
      </p:sp>
      <p:pic>
        <p:nvPicPr>
          <p:cNvPr id="5" name="Picture 4" descr="pic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692696"/>
            <a:ext cx="5255706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廢物的類別</a:t>
            </a:r>
            <a:r>
              <a:rPr lang="zh-TW" altLang="en-US" dirty="0" smtClean="0"/>
              <a:t>－不可重用</a:t>
            </a:r>
            <a:endParaRPr lang="en-US" dirty="0"/>
          </a:p>
        </p:txBody>
      </p:sp>
      <p:sp>
        <p:nvSpPr>
          <p:cNvPr id="13" name="內容版面配置區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5517232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圖片來源：</a:t>
            </a:r>
            <a:r>
              <a:rPr lang="en-US" sz="1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hlinkClick r:id="rId3"/>
              </a:rPr>
              <a:t>http://hkbbs.leowood.net:88/incomefiles/200911/2814102278765.JPG</a:t>
            </a:r>
            <a:endParaRPr lang="en-US" sz="1200" b="1" dirty="0" smtClean="0">
              <a:solidFill>
                <a:srgbClr val="000000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sz="1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圖片來源：</a:t>
            </a:r>
            <a:r>
              <a:rPr lang="en-US" sz="1200" b="1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hlinkClick r:id="rId4"/>
              </a:rPr>
              <a:t>http://4.bp.blogspot.com/__pEOH-jRSdA/TAtACADSO8I/AAAAAAAAF4Y/tUnztPn99to/s400/1.+Used+Pampers.JPG</a:t>
            </a:r>
            <a:endParaRPr lang="en-US" sz="1200" b="1" dirty="0" smtClean="0">
              <a:solidFill>
                <a:srgbClr val="00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91880" y="5250686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例子：使用過的紙巾</a:t>
            </a:r>
            <a:endParaRPr lang="en-US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1314" y="3645024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  <a:cs typeface="新細明體"/>
              </a:rPr>
              <a:t>例子：使用過</a:t>
            </a:r>
            <a:r>
              <a:rPr lang="en-US" sz="1600" b="1" dirty="0" err="1" smtClean="0">
                <a:latin typeface="微軟正黑體" pitchFamily="34" charset="-120"/>
                <a:ea typeface="微軟正黑體" pitchFamily="34" charset="-120"/>
                <a:cs typeface="新細明體"/>
              </a:rPr>
              <a:t>的汽車機油</a:t>
            </a:r>
            <a:endParaRPr lang="en-US" sz="1600" b="1" dirty="0">
              <a:latin typeface="微軟正黑體" pitchFamily="34" charset="-120"/>
              <a:ea typeface="微軟正黑體" pitchFamily="34" charset="-120"/>
              <a:cs typeface="新細明體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12612" y="3645024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例子：舊電池</a:t>
            </a:r>
            <a:endParaRPr lang="en-US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0" name="yui_3_5_1_5_1414139960818_585" descr="https://lh4.googleusercontent.com/_I7JdI-YuJHo/TcDkR3vkc2I/AAAAAAAACRE/ok2Lc9BP664/DIY_hair_removal_02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405" b="24191"/>
          <a:stretch/>
        </p:blipFill>
        <p:spPr bwMode="auto">
          <a:xfrm>
            <a:off x="954219" y="1628800"/>
            <a:ext cx="3545773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1" name="Content Placeholder 4" descr="2814102278765.jpg"/>
          <p:cNvPicPr>
            <a:picLocks noChangeAspect="1"/>
          </p:cNvPicPr>
          <p:nvPr/>
        </p:nvPicPr>
        <p:blipFill>
          <a:blip r:embed="rId6" cstate="print"/>
          <a:srcRect t="17211" r="3276"/>
          <a:stretch>
            <a:fillRect/>
          </a:stretch>
        </p:blipFill>
        <p:spPr>
          <a:xfrm flipH="1">
            <a:off x="4499992" y="1628801"/>
            <a:ext cx="3528392" cy="1989784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pic>
        <p:nvPicPr>
          <p:cNvPr id="1026" name="Picture 2" descr="C:\Users\Angus\Dropbox\WGO\Project\Waste Management\EPD school tender phase 2\20141126_133824_640x48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6086" y="3585461"/>
            <a:ext cx="3018122" cy="169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廢物整體管理的概念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" name="Content Placeholder 4" descr="strateg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7576929" cy="420839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95536" y="5888305"/>
            <a:ext cx="5256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圖片來源：環境局</a:t>
            </a:r>
            <a:r>
              <a:rPr lang="en-US" altLang="zh-TW" sz="1200" b="1" dirty="0">
                <a:latin typeface="微軟正黑體" pitchFamily="34" charset="-120"/>
                <a:ea typeface="微軟正黑體" pitchFamily="34" charset="-120"/>
              </a:rPr>
              <a:t>《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香港資源循環藍圖</a:t>
            </a:r>
            <a:r>
              <a:rPr lang="en-US" altLang="zh-TW" sz="1200" b="1" dirty="0" smtClean="0">
                <a:latin typeface="微軟正黑體" pitchFamily="34" charset="-120"/>
                <a:ea typeface="微軟正黑體" pitchFamily="34" charset="-120"/>
              </a:rPr>
              <a:t>2013-2022》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廢物整體管理的架構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10" name="Content Placeholder 4" descr="structure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6873" y="1628799"/>
            <a:ext cx="5902047" cy="4464498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453460" y="5888305"/>
            <a:ext cx="14542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r>
              <a:rPr lang="en-US" altLang="zh-TW" sz="1200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 smtClean="0"/>
              <a:t>簡介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 smtClean="0"/>
              <a:t>除了加大力度推動源頭減廢，動員市民投入惜物、減廢運動外，投放資源完善回收及循環再造基建是整全廢物管理的重要一步</a:t>
            </a:r>
            <a:endParaRPr lang="en-US" altLang="zh-TW" dirty="0" smtClean="0"/>
          </a:p>
          <a:p>
            <a:r>
              <a:rPr lang="zh-TW" altLang="en-US" dirty="0" smtClean="0"/>
              <a:t>以下的基礎處理設施，可以令廢物及資源得以妥善使用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轉廢為能的污泥處理設施及綜合廢物管理設施</a:t>
            </a:r>
            <a:endParaRPr lang="en-US" altLang="zh-TW" dirty="0" smtClean="0"/>
          </a:p>
          <a:p>
            <a:pPr lvl="1"/>
            <a:r>
              <a:rPr lang="ja-JP" altLang="en-US" dirty="0"/>
              <a:t>衞生</a:t>
            </a:r>
            <a:r>
              <a:rPr lang="ja-JP" altLang="en-US" dirty="0" smtClean="0"/>
              <a:t>堆填</a:t>
            </a:r>
            <a:endParaRPr lang="en-US" altLang="ja-JP" dirty="0" smtClean="0"/>
          </a:p>
          <a:p>
            <a:pPr lvl="1"/>
            <a:r>
              <a:rPr lang="zh-TW" altLang="en-US" dirty="0" smtClean="0"/>
              <a:t>等離子氣化技術</a:t>
            </a:r>
            <a:endParaRPr lang="en-US" sz="1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465812" y="5805264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資料來源：環保署</a:t>
            </a:r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834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/>
          <a:lstStyle/>
          <a:p>
            <a:r>
              <a:rPr lang="zh-TW" altLang="en-US" dirty="0" smtClean="0"/>
              <a:t>從廢物中獲得電能或者熱能</a:t>
            </a:r>
            <a:endParaRPr lang="en-US" altLang="zh-TW" dirty="0" smtClean="0"/>
          </a:p>
          <a:p>
            <a:r>
              <a:rPr lang="zh-TW" altLang="en-US" dirty="0" smtClean="0"/>
              <a:t>通過燃燒直接產生電力，或者製成燃料產品，如甲烷，甲醇，乙醇或合成燃料等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dirty="0" err="1" smtClean="0"/>
              <a:t>轉廢為能</a:t>
            </a:r>
            <a:endParaRPr lang="en-US" b="0" dirty="0"/>
          </a:p>
        </p:txBody>
      </p:sp>
      <p:sp>
        <p:nvSpPr>
          <p:cNvPr id="6" name="Rectangle 5"/>
          <p:cNvSpPr/>
          <p:nvPr/>
        </p:nvSpPr>
        <p:spPr>
          <a:xfrm>
            <a:off x="2483768" y="5661248"/>
            <a:ext cx="17235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圖片來源：機電工程署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" name="Content Placeholder 4" descr="from waste to energ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628800"/>
            <a:ext cx="4576939" cy="4417439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末端廢物處理</a:t>
            </a:r>
            <a:r>
              <a:rPr lang="zh-TW" altLang="en-US" dirty="0" smtClean="0"/>
              <a:t>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HK" altLang="en-US" dirty="0" smtClean="0"/>
              <a:t>轉</a:t>
            </a:r>
            <a:r>
              <a:rPr lang="zh-HK" altLang="en-US" dirty="0"/>
              <a:t>廢為</a:t>
            </a:r>
            <a:r>
              <a:rPr lang="zh-HK" altLang="en-US" dirty="0" smtClean="0"/>
              <a:t>能的</a:t>
            </a:r>
            <a:r>
              <a:rPr lang="zh-TW" altLang="en-US" dirty="0" smtClean="0"/>
              <a:t>好、壞處 </a:t>
            </a:r>
            <a:endParaRPr lang="zh-HK" altLang="en-US" dirty="0"/>
          </a:p>
        </p:txBody>
      </p:sp>
      <p:sp>
        <p:nvSpPr>
          <p:cNvPr id="7" name="文字版面配置區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altLang="zh-HK" u="sng" dirty="0" smtClean="0">
              <a:solidFill>
                <a:srgbClr val="00B050"/>
              </a:solidFill>
            </a:endParaRPr>
          </a:p>
          <a:p>
            <a:endParaRPr lang="en-US" altLang="zh-HK" u="sng" dirty="0">
              <a:solidFill>
                <a:srgbClr val="00B050"/>
              </a:solidFill>
            </a:endParaRPr>
          </a:p>
          <a:p>
            <a:pPr algn="ctr"/>
            <a:r>
              <a:rPr lang="zh-HK" altLang="en-US" sz="12800" u="sng" dirty="0" smtClean="0">
                <a:solidFill>
                  <a:srgbClr val="00B050"/>
                </a:solidFill>
              </a:rPr>
              <a:t>好處</a:t>
            </a:r>
            <a:endParaRPr lang="en-US" altLang="zh-TW" sz="12800" u="sng" dirty="0">
              <a:solidFill>
                <a:srgbClr val="00B050"/>
              </a:solidFill>
            </a:endParaRPr>
          </a:p>
          <a:p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．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回收熱能發電</a:t>
            </a: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．將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垃圾體積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減少</a:t>
            </a:r>
            <a:endParaRPr lang="zh-TW" altLang="en-US" sz="28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． 用地小及慳地方</a:t>
            </a:r>
            <a:endParaRPr lang="zh-HK" alt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3"/>
          </p:nvPr>
        </p:nvSpPr>
        <p:spPr>
          <a:xfrm>
            <a:off x="4644008" y="1484784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zh-TW" altLang="en-US" sz="3200" u="sng" dirty="0">
                <a:solidFill>
                  <a:srgbClr val="00B050"/>
                </a:solidFill>
                <a:cs typeface="+mj-cs"/>
              </a:rPr>
              <a:t>壞處</a:t>
            </a:r>
            <a:endParaRPr lang="zh-HK" altLang="en-US" sz="3200" u="sng" dirty="0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zh-TW" altLang="en-US" sz="2800" dirty="0">
                <a:solidFill>
                  <a:srgbClr val="4BC5B9">
                    <a:lumMod val="50000"/>
                  </a:srgbClr>
                </a:solidFill>
                <a:latin typeface="Calibri"/>
                <a:ea typeface="新細明體"/>
              </a:rPr>
              <a:t>．有少許</a:t>
            </a:r>
            <a:r>
              <a:rPr lang="zh-TW" altLang="en-US" sz="2800" dirty="0" smtClean="0">
                <a:solidFill>
                  <a:srgbClr val="4BC5B9">
                    <a:lumMod val="50000"/>
                  </a:srgbClr>
                </a:solidFill>
                <a:latin typeface="Calibri"/>
                <a:ea typeface="新細明體"/>
              </a:rPr>
              <a:t>污染物</a:t>
            </a:r>
            <a:endParaRPr lang="zh-TW" altLang="en-US" sz="2800" dirty="0">
              <a:solidFill>
                <a:srgbClr val="4BC5B9">
                  <a:lumMod val="50000"/>
                </a:srgbClr>
              </a:solidFill>
              <a:latin typeface="Calibri"/>
              <a:ea typeface="新細明體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zh-TW" altLang="en-US" sz="2800" dirty="0">
                <a:solidFill>
                  <a:srgbClr val="4BC5B9">
                    <a:lumMod val="50000"/>
                  </a:srgbClr>
                </a:solidFill>
                <a:latin typeface="Calibri"/>
                <a:ea typeface="新細明體"/>
              </a:rPr>
              <a:t>．有少量二氧化碳排放</a:t>
            </a:r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411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污泥處理設施</a:t>
            </a:r>
            <a:endParaRPr lang="en-US" dirty="0"/>
          </a:p>
        </p:txBody>
      </p:sp>
      <p:sp>
        <p:nvSpPr>
          <p:cNvPr id="10" name="內容版面配置區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Rectangle 5"/>
          <p:cNvSpPr/>
          <p:nvPr/>
        </p:nvSpPr>
        <p:spPr>
          <a:xfrm>
            <a:off x="467544" y="5805264"/>
            <a:ext cx="3949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r>
              <a:rPr lang="en-US" altLang="zh-TW" sz="1200" b="1" dirty="0" smtClean="0"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污泥處理設施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050" name="Picture 2" descr="C:\Users\Angus\Dropbox\WGO\Project\Waste Management\EPD school tender phase 2\figure_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476" y="1624588"/>
            <a:ext cx="7702005" cy="415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污泥處理設施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1490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 smtClean="0"/>
              <a:t>背景：</a:t>
            </a:r>
            <a:endParaRPr lang="en-US" altLang="zh-TW" dirty="0" smtClean="0"/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香港</a:t>
            </a:r>
            <a:r>
              <a:rPr lang="zh-TW" altLang="en-US" dirty="0"/>
              <a:t>的公共污水收集系統</a:t>
            </a:r>
            <a:r>
              <a:rPr lang="zh-TW" altLang="en-US" dirty="0" smtClean="0"/>
              <a:t>覆蓋地區超過</a:t>
            </a:r>
            <a:r>
              <a:rPr lang="en-US" altLang="zh-TW" dirty="0"/>
              <a:t>90%</a:t>
            </a:r>
            <a:r>
              <a:rPr lang="zh-TW" altLang="en-US" dirty="0"/>
              <a:t>人口，這些地區所產生的污水會輸送至政府的污水處理廠，以合乎環保的方式</a:t>
            </a:r>
            <a:r>
              <a:rPr lang="zh-TW" altLang="en-US" dirty="0" smtClean="0"/>
              <a:t>處理後，排放</a:t>
            </a:r>
            <a:r>
              <a:rPr lang="zh-TW" altLang="en-US" dirty="0"/>
              <a:t>至附近</a:t>
            </a:r>
            <a:r>
              <a:rPr lang="zh-TW" altLang="en-US" dirty="0" smtClean="0"/>
              <a:t>水體</a:t>
            </a:r>
            <a:endParaRPr lang="en-US" altLang="zh-TW" dirty="0" smtClean="0"/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這個</a:t>
            </a:r>
            <a:r>
              <a:rPr lang="zh-TW" altLang="en-US" dirty="0"/>
              <a:t>污水處理</a:t>
            </a:r>
            <a:r>
              <a:rPr lang="zh-TW" altLang="en-US" dirty="0" smtClean="0"/>
              <a:t>系統所</a:t>
            </a:r>
            <a:r>
              <a:rPr lang="zh-TW" altLang="en-US" dirty="0"/>
              <a:t>產生的半固體廢物</a:t>
            </a:r>
            <a:r>
              <a:rPr lang="zh-TW" altLang="en-US" dirty="0" smtClean="0"/>
              <a:t>稱為「污泥</a:t>
            </a:r>
            <a:r>
              <a:rPr lang="zh-TW" altLang="en-US" dirty="0"/>
              <a:t>」</a:t>
            </a:r>
            <a:r>
              <a:rPr lang="zh-TW" altLang="en-US" dirty="0" smtClean="0"/>
              <a:t>，這些污泥現時被運往</a:t>
            </a:r>
            <a:r>
              <a:rPr lang="zh-TW" altLang="en-US" dirty="0"/>
              <a:t>新界東南、新界東北以及新界西三個堆填區</a:t>
            </a:r>
            <a:r>
              <a:rPr lang="zh-TW" altLang="en-US" dirty="0" smtClean="0"/>
              <a:t>處理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xmlns="" val="33383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污泥處理設施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1" indent="-342900">
              <a:lnSpc>
                <a:spcPct val="120000"/>
              </a:lnSpc>
              <a:buFont typeface="Arial" pitchFamily="34" charset="0"/>
              <a:buChar char="•"/>
            </a:pPr>
            <a:r>
              <a:rPr lang="zh-TW" altLang="en-US" sz="3200" dirty="0" smtClean="0">
                <a:solidFill>
                  <a:schemeClr val="accent5">
                    <a:lumMod val="50000"/>
                  </a:schemeClr>
                </a:solidFill>
              </a:rPr>
              <a:t>計劃及目的：</a:t>
            </a:r>
            <a:endParaRPr lang="en-US" altLang="zh-TW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政府正在屯門稔灣曾咀興建一所專用的污泥處理設施，以解決以下問題：</a:t>
            </a:r>
            <a:endParaRPr lang="en-US" altLang="zh-TW" dirty="0" smtClean="0"/>
          </a:p>
          <a:p>
            <a:pPr lvl="2">
              <a:lnSpc>
                <a:spcPct val="120000"/>
              </a:lnSpc>
            </a:pPr>
            <a:r>
              <a:rPr lang="zh-TW" altLang="en-US" dirty="0" smtClean="0"/>
              <a:t>應付</a:t>
            </a:r>
            <a:r>
              <a:rPr lang="zh-TW" altLang="en-US" dirty="0"/>
              <a:t>由污水處理廠所產生不斷增加的</a:t>
            </a:r>
            <a:r>
              <a:rPr lang="zh-TW" altLang="en-US" dirty="0" smtClean="0"/>
              <a:t>污泥</a:t>
            </a:r>
            <a:endParaRPr lang="en-US" altLang="zh-TW" dirty="0" smtClean="0"/>
          </a:p>
          <a:p>
            <a:pPr lvl="2">
              <a:lnSpc>
                <a:spcPct val="120000"/>
              </a:lnSpc>
            </a:pPr>
            <a:r>
              <a:rPr lang="zh-TW" altLang="en-US" dirty="0" smtClean="0"/>
              <a:t>舒緩</a:t>
            </a:r>
            <a:r>
              <a:rPr lang="zh-TW" altLang="en-US" dirty="0"/>
              <a:t>堆填區空間不足的</a:t>
            </a:r>
            <a:r>
              <a:rPr lang="zh-TW" altLang="en-US" dirty="0" smtClean="0"/>
              <a:t>壓力</a:t>
            </a:r>
            <a:r>
              <a:rPr lang="en-US" altLang="zh-TW" dirty="0" smtClean="0"/>
              <a:t>	</a:t>
            </a:r>
            <a:endParaRPr lang="en-US" altLang="zh-TW" b="1" dirty="0"/>
          </a:p>
        </p:txBody>
      </p:sp>
    </p:spTree>
    <p:extLst>
      <p:ext uri="{BB962C8B-B14F-4D97-AF65-F5344CB8AC3E}">
        <p14:creationId xmlns:p14="http://schemas.microsoft.com/office/powerpoint/2010/main" xmlns="" val="33383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污泥處理設施</a:t>
            </a:r>
            <a:endParaRPr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位置圖：</a:t>
            </a:r>
            <a:endParaRPr lang="zh-TW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395536" y="5877272"/>
            <a:ext cx="3949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074" name="Picture 2" descr="C:\Users\Angus\Dropbox\WGO\Project\Waste Management\EPD school tender phase 2\figure_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472608" cy="390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0560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2400" cy="1362075"/>
          </a:xfrm>
        </p:spPr>
        <p:txBody>
          <a:bodyPr/>
          <a:lstStyle/>
          <a:p>
            <a:pPr algn="ctr"/>
            <a:r>
              <a:rPr lang="zh-HK" altLang="en-US" dirty="0" smtClean="0"/>
              <a:t>目錄</a:t>
            </a:r>
            <a:endParaRPr lang="zh-HK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42959364"/>
              </p:ext>
            </p:extLst>
          </p:nvPr>
        </p:nvGraphicFramePr>
        <p:xfrm>
          <a:off x="1524000" y="13970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zh-HK" altLang="en-US" dirty="0" smtClean="0"/>
                        <a:t>頁數</a:t>
                      </a:r>
                      <a:endParaRPr lang="zh-HK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zh-HK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5825270"/>
              </p:ext>
            </p:extLst>
          </p:nvPr>
        </p:nvGraphicFramePr>
        <p:xfrm>
          <a:off x="1403648" y="1097280"/>
          <a:ext cx="6504384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808"/>
                <a:gridCol w="51845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HK" altLang="en-US" sz="2400" u="sng" dirty="0" smtClean="0"/>
                        <a:t>頁數</a:t>
                      </a:r>
                      <a:endParaRPr lang="en-US" altLang="zh-HK" sz="2400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HK" altLang="en-US" sz="2400" u="sng" dirty="0" smtClean="0"/>
                        <a:t>內容</a:t>
                      </a:r>
                      <a:endParaRPr lang="zh-HK" altLang="en-US" sz="24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2" action="ppaction://hlinksldjump"/>
                        </a:rPr>
                        <a:t>3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HK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簡介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3" action="ppaction://hlinksldjump"/>
                        </a:rPr>
                        <a:t>4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10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HK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廢物的類別 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4" action="ppaction://hlinksldjump"/>
                        </a:rPr>
                        <a:t>11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12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廢物整體管理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5" action="ppaction://hlinksldjump"/>
                        </a:rPr>
                        <a:t>13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15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末端廢物處理技術 </a:t>
                      </a:r>
                      <a:r>
                        <a:rPr lang="en-US" altLang="zh-TW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zh-HK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轉</a:t>
                      </a:r>
                      <a:r>
                        <a:rPr lang="zh-HK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廢為</a:t>
                      </a:r>
                      <a:r>
                        <a:rPr lang="zh-HK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能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6" action="ppaction://hlinksldjump"/>
                        </a:rPr>
                        <a:t>16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</a:t>
                      </a:r>
                      <a:r>
                        <a:rPr lang="en-US" altLang="zh-HK" sz="24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22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末端廢物處理技術 </a:t>
                      </a:r>
                      <a:r>
                        <a:rPr lang="en-US" altLang="zh-TW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- </a:t>
                      </a:r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污泥處理設施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7" action="ppaction://hlinksldjump"/>
                        </a:rPr>
                        <a:t>23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27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末端廢物處理技術 </a:t>
                      </a:r>
                      <a:r>
                        <a:rPr lang="en-US" altLang="zh-TW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- </a:t>
                      </a:r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綜合廢物管理設施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8" action="ppaction://hlinksldjump"/>
                        </a:rPr>
                        <a:t>28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32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末端廢物處理技術 </a:t>
                      </a:r>
                      <a:r>
                        <a:rPr lang="en-US" altLang="zh-TW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- </a:t>
                      </a:r>
                      <a:r>
                        <a:rPr lang="zh-HK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衞生堆填 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9" action="ppaction://hlinksldjump"/>
                        </a:rPr>
                        <a:t>33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</a:t>
                      </a:r>
                      <a:r>
                        <a:rPr lang="en-US" altLang="zh-HK" sz="24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35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末端廢物處理技術 </a:t>
                      </a:r>
                      <a:r>
                        <a:rPr lang="en-US" altLang="zh-TW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-</a:t>
                      </a:r>
                      <a:r>
                        <a:rPr lang="zh-HK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等離子氣化 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10" action="ppaction://hlinksldjump"/>
                        </a:rPr>
                        <a:t>36 </a:t>
                      </a:r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– 37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海外廢物處理技術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HK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hlinkClick r:id="rId11" action="ppaction://hlinksldjump"/>
                        </a:rPr>
                        <a:t>38</a:t>
                      </a:r>
                      <a:endParaRPr lang="zh-HK" altLang="en-US" sz="24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總結</a:t>
                      </a:r>
                      <a:endParaRPr lang="en-US" altLang="zh-HK" sz="24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9307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污泥處理設施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 smtClean="0"/>
              <a:t>目標：</a:t>
            </a:r>
            <a:endParaRPr lang="en-US" altLang="zh-TW" dirty="0" smtClean="0"/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以高溫焚化</a:t>
            </a:r>
            <a:r>
              <a:rPr lang="zh-TW" altLang="en-US" dirty="0"/>
              <a:t>方式處理污泥，透過高科技熱能處理技術</a:t>
            </a:r>
            <a:r>
              <a:rPr lang="zh-TW" altLang="en-US" dirty="0" smtClean="0"/>
              <a:t>，將運往</a:t>
            </a:r>
            <a:r>
              <a:rPr lang="zh-TW" altLang="en-US" dirty="0"/>
              <a:t>堆填區棄置的廢物</a:t>
            </a:r>
            <a:r>
              <a:rPr lang="zh-TW" altLang="en-US" dirty="0" smtClean="0"/>
              <a:t>體積大幅</a:t>
            </a:r>
            <a:r>
              <a:rPr lang="zh-TW" altLang="en-US" dirty="0"/>
              <a:t>減少達九</a:t>
            </a:r>
            <a:r>
              <a:rPr lang="zh-TW" altLang="en-US" dirty="0" smtClean="0"/>
              <a:t>成</a:t>
            </a:r>
            <a:endParaRPr lang="en-US" altLang="zh-TW" dirty="0" smtClean="0"/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熱能</a:t>
            </a:r>
            <a:r>
              <a:rPr lang="zh-TW" altLang="en-US" dirty="0"/>
              <a:t>處理過程將確保污泥以合乎環保及可持續的方式處理，因此不會對空氣質素、水質、廢物管理、生態等各方面構成不可接受的</a:t>
            </a:r>
            <a:r>
              <a:rPr lang="zh-TW" altLang="en-US" dirty="0" smtClean="0"/>
              <a:t>影響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xmlns="" val="328438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/>
              <a:t>污泥處理設施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zh-TW" altLang="en-US" dirty="0" smtClean="0"/>
              <a:t>成效：</a:t>
            </a:r>
            <a:endParaRPr lang="en-US" altLang="zh-TW" dirty="0" smtClean="0"/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處理量可達每日</a:t>
            </a:r>
            <a:r>
              <a:rPr lang="en-US" altLang="zh-TW" dirty="0" smtClean="0"/>
              <a:t>2,000</a:t>
            </a:r>
            <a:r>
              <a:rPr lang="zh-TW" altLang="en-US" dirty="0" smtClean="0"/>
              <a:t>公噸，既可減少堆填區的負荷，又可每年減少溫室氣體排放達</a:t>
            </a:r>
            <a:r>
              <a:rPr lang="en-US" altLang="zh-TW" dirty="0" smtClean="0"/>
              <a:t>26</a:t>
            </a:r>
            <a:r>
              <a:rPr lang="zh-TW" altLang="en-US" dirty="0"/>
              <a:t>萬噸</a:t>
            </a:r>
            <a:endParaRPr lang="en-US" altLang="zh-TW" dirty="0" smtClean="0"/>
          </a:p>
          <a:p>
            <a:pPr lvl="1">
              <a:lnSpc>
                <a:spcPct val="120000"/>
              </a:lnSpc>
            </a:pPr>
            <a:r>
              <a:rPr lang="zh-TW" altLang="en-US" dirty="0" smtClean="0"/>
              <a:t>由</a:t>
            </a:r>
            <a:r>
              <a:rPr lang="zh-TW" altLang="en-US" dirty="0"/>
              <a:t>焚化過程所產生的熱能會轉化成電力，以供應設施日常運作的電力需求，剩餘電力將輸出至公眾電網，估計剩餘電力約</a:t>
            </a:r>
            <a:r>
              <a:rPr lang="en-US" altLang="zh-TW" dirty="0"/>
              <a:t>2</a:t>
            </a:r>
            <a:r>
              <a:rPr lang="zh-TW" altLang="en-US" dirty="0"/>
              <a:t>兆</a:t>
            </a:r>
            <a:r>
              <a:rPr lang="zh-TW" altLang="en-US" dirty="0" smtClean="0"/>
              <a:t>瓦，</a:t>
            </a:r>
            <a:r>
              <a:rPr lang="zh-TW" altLang="en-US" dirty="0"/>
              <a:t>將可供應</a:t>
            </a:r>
            <a:r>
              <a:rPr lang="en-US" altLang="zh-TW" dirty="0"/>
              <a:t>4,000</a:t>
            </a:r>
            <a:r>
              <a:rPr lang="zh-TW" altLang="en-US" dirty="0"/>
              <a:t>戶四人家庭</a:t>
            </a:r>
            <a:r>
              <a:rPr lang="zh-TW" altLang="en-US" dirty="0" smtClean="0"/>
              <a:t>使用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28438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末端廢物處理技術</a:t>
            </a:r>
            <a:br>
              <a:rPr lang="zh-TW" altLang="en-US" dirty="0"/>
            </a:br>
            <a:r>
              <a:rPr lang="zh-TW" altLang="en-US" dirty="0"/>
              <a:t>污泥處理</a:t>
            </a:r>
            <a:r>
              <a:rPr lang="zh-TW" altLang="en-US" dirty="0" smtClean="0"/>
              <a:t>設施的好</a:t>
            </a:r>
            <a:r>
              <a:rPr lang="zh-TW" altLang="en-US" dirty="0"/>
              <a:t>、壞處 </a:t>
            </a:r>
            <a:endParaRPr lang="zh-HK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HK" altLang="en-US" sz="3200" u="sng" dirty="0">
                <a:solidFill>
                  <a:srgbClr val="00B050"/>
                </a:solidFill>
              </a:rPr>
              <a:t>好處</a:t>
            </a:r>
            <a:endParaRPr lang="zh-HK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．增加廢物處理數   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量用高溫焚化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技術    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處理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污泥，把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污泥   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體積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大幅縮減</a:t>
            </a:r>
            <a:r>
              <a:rPr lang="en-US" altLang="zh-TW" sz="2800" dirty="0">
                <a:solidFill>
                  <a:schemeClr val="accent4">
                    <a:lumMod val="50000"/>
                  </a:schemeClr>
                </a:solidFill>
              </a:rPr>
              <a:t>90</a:t>
            </a: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</a:rPr>
              <a:t>%</a:t>
            </a:r>
            <a:endParaRPr lang="zh-TW" altLang="en-US" sz="28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．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減少堆填區的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負   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荷及減少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溫室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氣體  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排放</a:t>
            </a:r>
            <a:endParaRPr lang="zh-TW" altLang="en-US" sz="2800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zh-HK" altLang="en-US" dirty="0">
              <a:solidFill>
                <a:schemeClr val="tx1"/>
              </a:solidFill>
            </a:endParaRPr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25000" lnSpcReduction="20000"/>
          </a:bodyPr>
          <a:lstStyle/>
          <a:p>
            <a:endParaRPr lang="en-US" altLang="zh-HK" u="sng" dirty="0" smtClean="0">
              <a:solidFill>
                <a:srgbClr val="00B050"/>
              </a:solidFill>
            </a:endParaRPr>
          </a:p>
          <a:p>
            <a:endParaRPr lang="en-US" altLang="zh-HK" u="sng" dirty="0">
              <a:solidFill>
                <a:srgbClr val="00B050"/>
              </a:solidFill>
            </a:endParaRPr>
          </a:p>
          <a:p>
            <a:pPr algn="ctr"/>
            <a:r>
              <a:rPr lang="zh-HK" altLang="en-US" sz="12800" u="sng" dirty="0" smtClean="0">
                <a:solidFill>
                  <a:srgbClr val="00B050"/>
                </a:solidFill>
              </a:rPr>
              <a:t>壞處</a:t>
            </a:r>
            <a:r>
              <a:rPr lang="zh-HK" altLang="en-US" sz="6700" u="sng" dirty="0" smtClean="0">
                <a:solidFill>
                  <a:srgbClr val="00B050"/>
                </a:solidFill>
              </a:rPr>
              <a:t> </a:t>
            </a:r>
            <a:endParaRPr lang="en-US" altLang="zh-HK" sz="6700" u="sng" dirty="0">
              <a:solidFill>
                <a:srgbClr val="00B050"/>
              </a:solidFill>
            </a:endParaRPr>
          </a:p>
          <a:p>
            <a:endParaRPr lang="zh-HK" altLang="en-US" dirty="0"/>
          </a:p>
        </p:txBody>
      </p:sp>
      <p:sp>
        <p:nvSpPr>
          <p:cNvPr id="9" name="TextBox 7"/>
          <p:cNvSpPr txBox="1"/>
          <p:nvPr/>
        </p:nvSpPr>
        <p:spPr>
          <a:xfrm>
            <a:off x="179512" y="6015771"/>
            <a:ext cx="4176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資料來源：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http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://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topick.hket.com/article/493905</a:t>
            </a:r>
            <a:endParaRPr lang="en-US" sz="1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內容版面配置區 2"/>
          <p:cNvSpPr txBox="1">
            <a:spLocks noGrp="1"/>
          </p:cNvSpPr>
          <p:nvPr>
            <p:ph sz="quarter" idx="4"/>
          </p:nvPr>
        </p:nvSpPr>
        <p:spPr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4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2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1">
                    <a:lumMod val="75000"/>
                  </a:schemeClr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n-US" altLang="zh-HK" sz="3300" b="1" u="sng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．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造價漲</a:t>
            </a:r>
            <a:r>
              <a:rPr lang="en-US" altLang="zh-TW" sz="3600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億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元 </a:t>
            </a: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:  09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年  已</a:t>
            </a:r>
            <a:endParaRPr lang="en-US" altLang="zh-TW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獲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財委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會通 過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撥款</a:t>
            </a: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51.5</a:t>
            </a:r>
          </a:p>
          <a:p>
            <a:pPr marL="0" indent="0">
              <a:buNone/>
            </a:pP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億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元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興建的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屯門曾咀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污</a:t>
            </a:r>
            <a:endParaRPr lang="en-US" altLang="zh-TW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泥處理設施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，由於超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標</a:t>
            </a:r>
            <a:endParaRPr lang="en-US" altLang="zh-TW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價比</a:t>
            </a: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預期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高出</a:t>
            </a:r>
            <a:r>
              <a:rPr lang="en-US" altLang="zh-TW" sz="3600" dirty="0">
                <a:solidFill>
                  <a:schemeClr val="accent4">
                    <a:lumMod val="50000"/>
                  </a:schemeClr>
                </a:solidFill>
              </a:rPr>
              <a:t>1.1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億元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，</a:t>
            </a:r>
            <a:endParaRPr lang="en-US" altLang="zh-TW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加</a:t>
            </a: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上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工資及建築物料價</a:t>
            </a: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     </a:t>
            </a:r>
          </a:p>
          <a:p>
            <a:pPr marL="0" indent="0">
              <a:buNone/>
            </a:pP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格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上升等因素，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要求追</a:t>
            </a:r>
            <a:endParaRPr lang="en-US" altLang="zh-TW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   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加</a:t>
            </a:r>
            <a:r>
              <a:rPr lang="en-US" altLang="zh-TW" sz="3600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</a:rPr>
              <a:t>億元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</a:rPr>
              <a:t>撥款。</a:t>
            </a:r>
            <a:endParaRPr lang="en-US" altLang="zh-TW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zh-TW" sz="360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altLang="zh-TW" sz="3600" dirty="0" smtClean="0">
                <a:solidFill>
                  <a:schemeClr val="accent4">
                    <a:lumMod val="50000"/>
                  </a:schemeClr>
                </a:solidFill>
              </a:rPr>
              <a:t>       </a:t>
            </a:r>
          </a:p>
          <a:p>
            <a:pPr marL="0" indent="0">
              <a:buFont typeface="Arial" pitchFamily="34" charset="0"/>
              <a:buNone/>
            </a:pPr>
            <a:endParaRPr lang="zh-HK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852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綜合廢物管理設施</a:t>
            </a:r>
            <a:endParaRPr 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zh-TW" altLang="en-US" dirty="0" smtClean="0"/>
              <a:t>計劃：</a:t>
            </a:r>
            <a:endParaRPr lang="en-US" altLang="zh-TW" dirty="0" smtClean="0"/>
          </a:p>
          <a:p>
            <a:pPr lvl="1">
              <a:defRPr/>
            </a:pPr>
            <a:r>
              <a:rPr lang="zh-TW" altLang="en-US" dirty="0" smtClean="0"/>
              <a:t>在大嶼山以南的石鼓洲發展綜合廢物管理設施。第一階段設施將採用</a:t>
            </a:r>
            <a:r>
              <a:rPr lang="zh-TW" altLang="en-US" dirty="0"/>
              <a:t>先進的焚化技術作為核心處理</a:t>
            </a:r>
            <a:r>
              <a:rPr lang="zh-TW" altLang="en-US" dirty="0" smtClean="0"/>
              <a:t>技術，處理量為每日</a:t>
            </a:r>
            <a:r>
              <a:rPr lang="en-US" altLang="zh-TW" dirty="0" smtClean="0"/>
              <a:t>3,000</a:t>
            </a:r>
            <a:r>
              <a:rPr lang="zh-TW" altLang="en-US" dirty="0" smtClean="0"/>
              <a:t>公噸</a:t>
            </a:r>
            <a:endParaRPr lang="en-US" altLang="zh-TW" dirty="0" smtClean="0"/>
          </a:p>
          <a:p>
            <a:pPr lvl="0">
              <a:defRPr/>
            </a:pPr>
            <a:r>
              <a:rPr lang="zh-TW" altLang="en-US" dirty="0" smtClean="0"/>
              <a:t>目的：</a:t>
            </a:r>
            <a:endParaRPr lang="en-US" altLang="zh-TW" dirty="0" smtClean="0"/>
          </a:p>
          <a:p>
            <a:pPr lvl="1">
              <a:defRPr/>
            </a:pPr>
            <a:r>
              <a:rPr lang="zh-TW" altLang="en-US" dirty="0" smtClean="0"/>
              <a:t>大幅縮減混合都市固體廢物的體積和回收有用的資源，從而延長香港堆填區及其擴展部分的可用年期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4951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綜合</a:t>
            </a:r>
            <a:r>
              <a:rPr lang="zh-TW" altLang="en-US" dirty="0"/>
              <a:t>廢物管理</a:t>
            </a:r>
            <a:r>
              <a:rPr lang="zh-TW" altLang="en-US" dirty="0" smtClean="0"/>
              <a:t>設施</a:t>
            </a:r>
            <a:endParaRPr lang="en-US" b="0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位置圖：</a:t>
            </a:r>
            <a:endParaRPr lang="zh-TW" altLang="en-US" dirty="0"/>
          </a:p>
        </p:txBody>
      </p:sp>
      <p:pic>
        <p:nvPicPr>
          <p:cNvPr id="11" name="內容版面配置區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132856"/>
            <a:ext cx="6912768" cy="3715613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467544" y="5888305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01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綜合</a:t>
            </a:r>
            <a:r>
              <a:rPr lang="zh-TW" altLang="en-US" dirty="0"/>
              <a:t>廢物管理</a:t>
            </a:r>
            <a:r>
              <a:rPr lang="zh-TW" altLang="en-US" dirty="0" smtClean="0"/>
              <a:t>設施先進焚化技術</a:t>
            </a:r>
            <a:r>
              <a:rPr lang="en-US" altLang="zh-TW" dirty="0" smtClean="0"/>
              <a:t> </a:t>
            </a:r>
            <a:br>
              <a:rPr lang="en-US" altLang="zh-TW" dirty="0" smtClean="0"/>
            </a:br>
            <a:endParaRPr lang="en-US" b="0" dirty="0"/>
          </a:p>
        </p:txBody>
      </p:sp>
      <p:sp>
        <p:nvSpPr>
          <p:cNvPr id="10" name="內容版面配置區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spcBef>
                <a:spcPct val="0"/>
              </a:spcBef>
              <a:defRPr/>
            </a:pPr>
            <a:endParaRPr lang="en-US" altLang="zh-TW" sz="2400" b="1" cap="all" dirty="0" smtClean="0">
              <a:solidFill>
                <a:srgbClr val="00B05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b="1" cap="all" dirty="0" smtClean="0">
              <a:solidFill>
                <a:srgbClr val="00B05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b="1" cap="all" dirty="0" smtClean="0">
              <a:solidFill>
                <a:srgbClr val="00B05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b="1" cap="all" dirty="0" smtClean="0">
              <a:solidFill>
                <a:srgbClr val="00B05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b="1" cap="all" dirty="0" smtClean="0">
              <a:solidFill>
                <a:srgbClr val="00B05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sz="1800" b="1" cap="all" dirty="0" smtClean="0">
              <a:solidFill>
                <a:srgbClr val="00B05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sz="1800" b="1" cap="all" dirty="0" smtClean="0">
              <a:solidFill>
                <a:srgbClr val="00B05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sz="1800" b="1" cap="all" dirty="0" smtClean="0">
              <a:solidFill>
                <a:srgbClr val="00B05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sz="1800" b="1" cap="all" dirty="0" smtClean="0">
              <a:solidFill>
                <a:srgbClr val="00B05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sz="1800" b="1" cap="all" dirty="0" smtClean="0">
              <a:solidFill>
                <a:srgbClr val="002060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altLang="zh-TW" sz="1800" b="1" cap="all" dirty="0" smtClean="0">
              <a:solidFill>
                <a:srgbClr val="002060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zh-TW" altLang="en-US" sz="1800" b="1" cap="all" dirty="0" smtClean="0">
                <a:solidFill>
                  <a:srgbClr val="002060"/>
                </a:solidFill>
              </a:rPr>
              <a:t>短片簡介：</a:t>
            </a:r>
            <a:endParaRPr lang="en-US" altLang="zh-TW" sz="1800" b="1" cap="all" dirty="0" smtClean="0">
              <a:solidFill>
                <a:srgbClr val="002060"/>
              </a:solidFill>
            </a:endParaRPr>
          </a:p>
          <a:p>
            <a:pPr marL="354013" lvl="0" indent="0">
              <a:spcBef>
                <a:spcPct val="0"/>
              </a:spcBef>
              <a:buNone/>
              <a:defRPr/>
            </a:pPr>
            <a:r>
              <a:rPr lang="en-US" altLang="zh-TW" sz="1800" b="1" dirty="0" smtClean="0">
                <a:solidFill>
                  <a:srgbClr val="002060"/>
                </a:solidFill>
                <a:hlinkClick r:id="rId2"/>
              </a:rPr>
              <a:t>http://www.epd.gov.hk/epd/sites/default/files/epd/video/tc_chi/flowdiagram_1.mp4</a:t>
            </a:r>
            <a:endParaRPr lang="zh-TW" altLang="en-US" dirty="0">
              <a:solidFill>
                <a:srgbClr val="002060"/>
              </a:solidFill>
            </a:endParaRPr>
          </a:p>
        </p:txBody>
      </p:sp>
      <p:pic>
        <p:nvPicPr>
          <p:cNvPr id="11" name="內容版面配置區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8434" y="1628406"/>
            <a:ext cx="6264696" cy="3528786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6804248" y="5816297"/>
            <a:ext cx="18774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圖片及短片來源：環保署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758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綜合廢物管理設施</a:t>
            </a:r>
            <a:endParaRPr 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zh-TW" altLang="en-US" dirty="0" smtClean="0"/>
              <a:t>環境與健康：</a:t>
            </a:r>
            <a:endParaRPr lang="en-US" altLang="zh-TW" dirty="0" smtClean="0"/>
          </a:p>
          <a:p>
            <a:pPr lvl="1">
              <a:defRPr/>
            </a:pPr>
            <a:r>
              <a:rPr lang="zh-TW" altLang="en-US" dirty="0" smtClean="0"/>
              <a:t>採用先進的科技和污染控制設備，並遵守最嚴格的排放標準，以保護環境和公眾健康</a:t>
            </a:r>
            <a:endParaRPr lang="en-US" altLang="zh-TW" dirty="0" smtClean="0"/>
          </a:p>
          <a:p>
            <a:pPr lvl="0">
              <a:defRPr/>
            </a:pPr>
            <a:r>
              <a:rPr lang="zh-TW" altLang="en-US" dirty="0" smtClean="0"/>
              <a:t>效益：</a:t>
            </a:r>
            <a:endParaRPr lang="en-US" altLang="zh-TW" dirty="0" smtClean="0"/>
          </a:p>
          <a:p>
            <a:pPr lvl="1">
              <a:defRPr/>
            </a:pPr>
            <a:r>
              <a:rPr lang="zh-TW" altLang="en-US" dirty="0" smtClean="0"/>
              <a:t>避免每日堆填超過</a:t>
            </a:r>
            <a:r>
              <a:rPr lang="en-US" altLang="zh-TW" dirty="0" smtClean="0"/>
              <a:t>2,500</a:t>
            </a:r>
            <a:r>
              <a:rPr lang="zh-TW" altLang="en-US" dirty="0" smtClean="0"/>
              <a:t>公噸廢物</a:t>
            </a:r>
            <a:endParaRPr lang="en-US" altLang="zh-TW" dirty="0" smtClean="0"/>
          </a:p>
          <a:p>
            <a:pPr lvl="1">
              <a:defRPr/>
            </a:pPr>
            <a:r>
              <a:rPr lang="zh-TW" altLang="en-US" dirty="0" smtClean="0"/>
              <a:t>第一階段綜合廢物管理設施可以從都市固體廢物中回收能源，足以為香港</a:t>
            </a:r>
            <a:r>
              <a:rPr lang="en-US" altLang="zh-TW" dirty="0" smtClean="0"/>
              <a:t>10</a:t>
            </a:r>
            <a:r>
              <a:rPr lang="zh-TW" altLang="en-US" dirty="0" smtClean="0"/>
              <a:t>萬個家庭提供電力，以減少使用化石燃料及溫室氣體排放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2057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綜合廢物管理</a:t>
            </a:r>
            <a:r>
              <a:rPr lang="zh-TW" altLang="en-US" dirty="0" smtClean="0"/>
              <a:t>設施</a:t>
            </a:r>
            <a:r>
              <a:rPr lang="zh-HK" altLang="en-US" dirty="0" smtClean="0"/>
              <a:t>好</a:t>
            </a:r>
            <a:r>
              <a:rPr lang="zh-HK" altLang="en-US" dirty="0"/>
              <a:t>、壞處  </a:t>
            </a:r>
          </a:p>
        </p:txBody>
      </p:sp>
      <p:sp>
        <p:nvSpPr>
          <p:cNvPr id="10" name="文字版面配置區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zh-HK" altLang="en-US" sz="3200" dirty="0" smtClean="0">
                <a:solidFill>
                  <a:schemeClr val="accent3">
                    <a:lumMod val="75000"/>
                  </a:schemeClr>
                </a:solidFill>
              </a:rPr>
              <a:t>好處</a:t>
            </a:r>
            <a:r>
              <a:rPr lang="zh-HK" alt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zh-HK" alt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內容版面配置區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熱力供電</a:t>
            </a:r>
            <a:r>
              <a:rPr lang="en-US" altLang="zh-TW" dirty="0">
                <a:solidFill>
                  <a:schemeClr val="accent4">
                    <a:lumMod val="50000"/>
                  </a:schemeClr>
                </a:solidFill>
              </a:rPr>
              <a:t>10</a:t>
            </a:r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萬戶 成本效益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高</a:t>
            </a:r>
            <a:endParaRPr lang="en-US" altLang="zh-TW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工程進行期間和建成後營運時所</a:t>
            </a:r>
          </a:p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創造的職位，帶動經濟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發展</a:t>
            </a:r>
            <a:endParaRPr lang="zh-TW" altLang="en-US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「轉廢為能」，產生電力，減少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碳排放</a:t>
            </a:r>
            <a:endParaRPr lang="zh-TW" altLang="en-US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zh-HK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zh-HK" altLang="en-US" sz="3200" dirty="0" smtClean="0">
                <a:solidFill>
                  <a:schemeClr val="accent3">
                    <a:lumMod val="75000"/>
                  </a:schemeClr>
                </a:solidFill>
              </a:rPr>
              <a:t>壞處</a:t>
            </a:r>
            <a:r>
              <a:rPr lang="zh-HK" altLang="en-US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zh-HK" altLang="en-US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興建焚化爐的工程費用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較高</a:t>
            </a:r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，而且填海的造價更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貴</a:t>
            </a:r>
            <a:endParaRPr lang="zh-TW" altLang="en-US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填海影響漁民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生計</a:t>
            </a:r>
            <a:endParaRPr lang="en-US" altLang="zh-TW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填海工程或影響中華白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海豚和</a:t>
            </a:r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江豚的生態</a:t>
            </a:r>
          </a:p>
          <a:p>
            <a:endParaRPr lang="zh-HK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4"/>
          <p:cNvSpPr/>
          <p:nvPr/>
        </p:nvSpPr>
        <p:spPr>
          <a:xfrm>
            <a:off x="533192" y="5661248"/>
            <a:ext cx="4074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資料來源</a:t>
            </a:r>
            <a:r>
              <a:rPr lang="zh-TW" altLang="en-US" sz="1200" b="1" dirty="0">
                <a:latin typeface="微軟正黑體" pitchFamily="34" charset="-120"/>
                <a:ea typeface="微軟正黑體" pitchFamily="34" charset="-120"/>
              </a:rPr>
              <a:t>：三堆一爐 </a:t>
            </a:r>
            <a:r>
              <a:rPr lang="en-US" altLang="zh-TW" sz="1200" b="1" dirty="0">
                <a:latin typeface="微軟正黑體" pitchFamily="34" charset="-120"/>
                <a:ea typeface="微軟正黑體" pitchFamily="34" charset="-120"/>
              </a:rPr>
              <a:t>| </a:t>
            </a:r>
            <a:r>
              <a:rPr lang="zh-TW" altLang="en-US" sz="1200" b="1" dirty="0">
                <a:latin typeface="微軟正黑體" pitchFamily="34" charset="-120"/>
                <a:ea typeface="微軟正黑體" pitchFamily="34" charset="-120"/>
              </a:rPr>
              <a:t>大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環境</a:t>
            </a:r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sz="1200" b="1" dirty="0">
                <a:latin typeface="微軟正黑體" pitchFamily="34" charset="-120"/>
                <a:ea typeface="微軟正黑體" pitchFamily="34" charset="-120"/>
              </a:rPr>
              <a:t>http://pdf.wenweipo.com/2011/03/15/a36-0315.pdf</a:t>
            </a:r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842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ja-JP" altLang="en-US" dirty="0"/>
              <a:t>衞生</a:t>
            </a:r>
            <a:r>
              <a:rPr lang="ja-JP" altLang="en-US" dirty="0" smtClean="0"/>
              <a:t>堆填</a:t>
            </a:r>
            <a:r>
              <a:rPr lang="en-US" dirty="0" smtClean="0"/>
              <a:t> 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目前本港有三個策略性堆填區：</a:t>
            </a:r>
            <a:endParaRPr lang="en-US" altLang="zh-TW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N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5556" y="2827041"/>
            <a:ext cx="2523119" cy="168207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9552" y="5838111"/>
            <a:ext cx="33123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26" name="Picture 2" descr="C:\Users\Angus\Dropbox\WGO\Project\Waste Management\EPD school tender phase 2\went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0120" y="2842271"/>
            <a:ext cx="2515350" cy="280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ngus\Dropbox\WGO\Project\Waste Management\EPD school tender phase 2\sent_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842271"/>
            <a:ext cx="2968697" cy="182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字方塊 8"/>
          <p:cNvSpPr txBox="1"/>
          <p:nvPr/>
        </p:nvSpPr>
        <p:spPr>
          <a:xfrm>
            <a:off x="357159" y="2380818"/>
            <a:ext cx="2786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新界東北堆填區</a:t>
            </a:r>
            <a:endParaRPr lang="en-US" altLang="zh-HK" sz="1600" dirty="0">
              <a:solidFill>
                <a:schemeClr val="accent5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3218145" y="2380818"/>
            <a:ext cx="2361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新</a:t>
            </a:r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界西堆</a:t>
            </a:r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填區</a:t>
            </a:r>
            <a:endParaRPr lang="en-US" altLang="zh-HK" sz="1600" dirty="0">
              <a:solidFill>
                <a:schemeClr val="accent5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715008" y="2380818"/>
            <a:ext cx="28345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新</a:t>
            </a:r>
            <a:r>
              <a:rPr lang="zh-TW" altLang="en-US" sz="1600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界東南堆</a:t>
            </a:r>
            <a:r>
              <a:rPr lang="zh-TW" altLang="en-US" sz="1600" dirty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填區</a:t>
            </a:r>
            <a:endParaRPr lang="en-US" altLang="zh-HK" sz="1600" dirty="0">
              <a:solidFill>
                <a:schemeClr val="accent5">
                  <a:lumMod val="50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ja-JP" altLang="en-US" dirty="0"/>
              <a:t>衞生</a:t>
            </a:r>
            <a:r>
              <a:rPr lang="ja-JP" altLang="en-US" dirty="0" smtClean="0"/>
              <a:t>堆填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背景：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堆</a:t>
            </a:r>
            <a:r>
              <a:rPr lang="zh-TW" altLang="en-US" dirty="0"/>
              <a:t>填</a:t>
            </a:r>
            <a:r>
              <a:rPr lang="zh-TW" altLang="en-US" dirty="0" smtClean="0"/>
              <a:t>區是</a:t>
            </a:r>
            <a:r>
              <a:rPr lang="zh-TW" altLang="en-US" dirty="0"/>
              <a:t>廢物管理</a:t>
            </a:r>
            <a:r>
              <a:rPr lang="zh-TW" altLang="en-US" dirty="0" smtClean="0"/>
              <a:t>系統</a:t>
            </a:r>
            <a:r>
              <a:rPr lang="zh-TW" altLang="en-US" dirty="0"/>
              <a:t>不能或缺的末端一環</a:t>
            </a:r>
            <a:r>
              <a:rPr lang="zh-TW" altLang="en-US" dirty="0" smtClean="0"/>
              <a:t>。儘管如何努力做好</a:t>
            </a:r>
            <a:r>
              <a:rPr lang="zh-TW" altLang="en-US" dirty="0"/>
              <a:t>源頭減廢以至回收</a:t>
            </a:r>
            <a:r>
              <a:rPr lang="zh-TW" altLang="en-US" dirty="0" smtClean="0"/>
              <a:t>再生工作，仍需要有足夠空間</a:t>
            </a:r>
            <a:r>
              <a:rPr lang="zh-TW" altLang="en-US" dirty="0"/>
              <a:t>處置廢物</a:t>
            </a:r>
            <a:r>
              <a:rPr lang="zh-TW" altLang="en-US" dirty="0" smtClean="0"/>
              <a:t>，如</a:t>
            </a:r>
            <a:r>
              <a:rPr lang="zh-TW" altLang="en-US" dirty="0"/>
              <a:t>惰性廢料、不能</a:t>
            </a:r>
            <a:r>
              <a:rPr lang="zh-TW" altLang="en-US" dirty="0" smtClean="0"/>
              <a:t>回收廢料</a:t>
            </a:r>
            <a:r>
              <a:rPr lang="zh-TW" altLang="en-US" dirty="0"/>
              <a:t>、</a:t>
            </a:r>
            <a:r>
              <a:rPr lang="zh-TW" altLang="en-US" dirty="0" smtClean="0"/>
              <a:t>部分建築</a:t>
            </a:r>
            <a:r>
              <a:rPr lang="zh-TW" altLang="en-US" dirty="0"/>
              <a:t>廢物及經處理後的殘餘爐灰</a:t>
            </a:r>
            <a:r>
              <a:rPr lang="zh-TW" altLang="en-US" dirty="0" smtClean="0"/>
              <a:t>等</a:t>
            </a:r>
            <a:r>
              <a:rPr lang="en-US" altLang="zh-TW" sz="1000" b="1" cap="all" dirty="0" smtClean="0">
                <a:solidFill>
                  <a:srgbClr val="00B050"/>
                </a:solidFill>
              </a:rPr>
              <a:t>					</a:t>
            </a:r>
            <a:endParaRPr lang="zh-TW" altLang="en-US" sz="1100" b="1" cap="all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b="1" dirty="0" smtClean="0"/>
              <a:t>	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7544" y="5805264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資料來源：環保署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6"/>
          <p:cNvSpPr>
            <a:spLocks noGrp="1"/>
          </p:cNvSpPr>
          <p:nvPr/>
        </p:nvSpPr>
        <p:spPr bwMode="auto">
          <a:xfrm>
            <a:off x="1835696" y="404664"/>
            <a:ext cx="641905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FF99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微軟正黑體" pitchFamily="34" charset="-120"/>
              </a:defRPr>
            </a:lvl9pPr>
          </a:lstStyle>
          <a:p>
            <a:r>
              <a:rPr lang="zh-TW" altLang="en-US" dirty="0" smtClean="0">
                <a:solidFill>
                  <a:srgbClr val="00B050"/>
                </a:solidFill>
              </a:rPr>
              <a:t>簡介</a:t>
            </a:r>
            <a:endParaRPr lang="zh-TW" altLang="en-US" dirty="0">
              <a:solidFill>
                <a:srgbClr val="00B05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/>
        </p:nvSpPr>
        <p:spPr bwMode="auto">
          <a:xfrm>
            <a:off x="683568" y="206084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idx="1"/>
          </p:nvPr>
        </p:nvSpPr>
        <p:spPr>
          <a:xfrm>
            <a:off x="683568" y="1772816"/>
            <a:ext cx="7920880" cy="4680519"/>
          </a:xfrm>
        </p:spPr>
        <p:txBody>
          <a:bodyPr>
            <a:normAutofit/>
          </a:bodyPr>
          <a:lstStyle/>
          <a:p>
            <a:endParaRPr lang="en-US" altLang="zh-TW" sz="3200" dirty="0" smtClean="0"/>
          </a:p>
          <a:p>
            <a:r>
              <a:rPr lang="zh-TW" altLang="en-US" sz="2800" dirty="0" smtClean="0"/>
              <a:t>本課將提及 </a:t>
            </a:r>
            <a:r>
              <a:rPr lang="en-US" altLang="zh-TW" sz="2800" dirty="0" smtClean="0"/>
              <a:t>:</a:t>
            </a:r>
          </a:p>
          <a:p>
            <a:pPr marL="457200" indent="-457200">
              <a:buFont typeface="Arial" charset="0"/>
              <a:buChar char="•"/>
            </a:pP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辨別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廢物的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種類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了解廢物管理概念及各種廢物處理技術 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457200" indent="-457200">
              <a:buFont typeface="Arial" charset="0"/>
              <a:buChar char="•"/>
            </a:pP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認識</a:t>
            </a:r>
            <a:r>
              <a:rPr lang="en-US" altLang="zh-TW" sz="2800" dirty="0">
                <a:solidFill>
                  <a:schemeClr val="accent4">
                    <a:lumMod val="50000"/>
                  </a:schemeClr>
                </a:solidFill>
              </a:rPr>
              <a:t>《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香港資源循環藍圖</a:t>
            </a:r>
            <a:r>
              <a:rPr lang="en-US" altLang="zh-TW" sz="2800" dirty="0">
                <a:solidFill>
                  <a:schemeClr val="accent4">
                    <a:lumMod val="50000"/>
                  </a:schemeClr>
                </a:solidFill>
              </a:rPr>
              <a:t>2013-2022》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</a:rPr>
              <a:t>的願景及香港現時面對廢物處理的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</a:rPr>
              <a:t>挑戰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altLang="zh-TW" sz="2800" dirty="0"/>
          </a:p>
          <a:p>
            <a:endParaRPr lang="zh-TW" altLang="en-US" sz="3200" dirty="0"/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0853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ja-JP" altLang="en-US" dirty="0"/>
              <a:t>衞生</a:t>
            </a:r>
            <a:r>
              <a:rPr lang="ja-JP" altLang="en-US" dirty="0" smtClean="0"/>
              <a:t>堆填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zh-TW" altLang="en-US" sz="3200" dirty="0" smtClean="0">
                <a:solidFill>
                  <a:schemeClr val="accent5">
                    <a:lumMod val="50000"/>
                  </a:schemeClr>
                </a:solidFill>
              </a:rPr>
              <a:t>香港的堆填區在設計上秉承至高標準，採用了防滲透墊層、全面的滲濾污水及堆填氣體管理系統</a:t>
            </a:r>
            <a:endParaRPr lang="en-US" altLang="zh-TW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zh-TW" altLang="en-US" sz="3200" dirty="0" smtClean="0">
                <a:solidFill>
                  <a:schemeClr val="accent5">
                    <a:lumMod val="50000"/>
                  </a:schemeClr>
                </a:solidFill>
              </a:rPr>
              <a:t>運作達到國際上極高的環保要求，包括設有嚴謹的控制措施，盡量減少氣味、堆填氣體和污水可能引致的影響</a:t>
            </a:r>
            <a:endParaRPr lang="en-US" altLang="zh-TW" sz="3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zh-TW" altLang="en-US" sz="3200" dirty="0" smtClean="0">
                <a:solidFill>
                  <a:schemeClr val="accent5">
                    <a:lumMod val="50000"/>
                  </a:schemeClr>
                </a:solidFill>
              </a:rPr>
              <a:t>堆填氣體現時用於發電，供應堆填區設施使用，或用以製造煤氣</a:t>
            </a:r>
            <a:endParaRPr lang="en-US" altLang="en-US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5805264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資料來源：環保署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ja-JP" altLang="en-US" dirty="0"/>
              <a:t>衞生</a:t>
            </a:r>
            <a:r>
              <a:rPr lang="ja-JP" altLang="en-US" dirty="0" smtClean="0"/>
              <a:t>堆填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7544" y="5805264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" name="Content Placeholder 4" descr="Screen Shot 2014-10-27 at 6.11.38 PM.png"/>
          <p:cNvPicPr>
            <a:picLocks noChangeAspect="1"/>
          </p:cNvPicPr>
          <p:nvPr/>
        </p:nvPicPr>
        <p:blipFill>
          <a:blip r:embed="rId2" cstate="print"/>
          <a:srcRect b="6131"/>
          <a:stretch>
            <a:fillRect/>
          </a:stretch>
        </p:blipFill>
        <p:spPr>
          <a:xfrm>
            <a:off x="1336689" y="1628800"/>
            <a:ext cx="6470622" cy="4248472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K" altLang="en-US" dirty="0"/>
              <a:t>衞生堆填好、壞處  </a:t>
            </a:r>
          </a:p>
        </p:txBody>
      </p:sp>
      <p:sp>
        <p:nvSpPr>
          <p:cNvPr id="10" name="文字版面配置區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zh-HK" altLang="en-US" sz="3200" dirty="0" smtClean="0">
                <a:solidFill>
                  <a:schemeClr val="accent3">
                    <a:lumMod val="75000"/>
                  </a:schemeClr>
                </a:solidFill>
              </a:rPr>
              <a:t>好處</a:t>
            </a:r>
            <a:r>
              <a:rPr lang="zh-HK" alt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zh-HK" alt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內容版面配置區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堆填氣體現時用於發電，供應堆填區設施使用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，或用以</a:t>
            </a:r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製造煤氣</a:t>
            </a:r>
          </a:p>
          <a:p>
            <a:endParaRPr lang="zh-HK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zh-HK" altLang="en-US" sz="3200" dirty="0" smtClean="0">
                <a:solidFill>
                  <a:schemeClr val="accent3">
                    <a:lumMod val="75000"/>
                  </a:schemeClr>
                </a:solidFill>
              </a:rPr>
              <a:t>壞處</a:t>
            </a:r>
            <a:r>
              <a:rPr lang="zh-HK" altLang="en-US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zh-HK" altLang="en-US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影響</a:t>
            </a:r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附近居民的生活貭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素</a:t>
            </a:r>
            <a:endParaRPr lang="en-US" altLang="zh-TW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過多的堆填會污染周圍的土地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，</a:t>
            </a:r>
            <a:endParaRPr lang="en-US" altLang="zh-TW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難聞</a:t>
            </a:r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的氣味散發在空氣中，污染空氣</a:t>
            </a:r>
            <a:endParaRPr lang="zh-HK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4"/>
          <p:cNvSpPr/>
          <p:nvPr/>
        </p:nvSpPr>
        <p:spPr>
          <a:xfrm>
            <a:off x="539552" y="5482098"/>
            <a:ext cx="40742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資料來源</a:t>
            </a:r>
            <a:r>
              <a:rPr lang="zh-TW" altLang="en-US" sz="1200" b="1" dirty="0">
                <a:latin typeface="微軟正黑體" pitchFamily="34" charset="-120"/>
                <a:ea typeface="微軟正黑體" pitchFamily="34" charset="-120"/>
              </a:rPr>
              <a:t>：三堆一爐 </a:t>
            </a:r>
            <a:r>
              <a:rPr lang="en-US" altLang="zh-TW" sz="1200" b="1" dirty="0">
                <a:latin typeface="微軟正黑體" pitchFamily="34" charset="-120"/>
                <a:ea typeface="微軟正黑體" pitchFamily="34" charset="-120"/>
              </a:rPr>
              <a:t>| </a:t>
            </a:r>
            <a:r>
              <a:rPr lang="zh-TW" altLang="en-US" sz="1200" b="1" dirty="0">
                <a:latin typeface="微軟正黑體" pitchFamily="34" charset="-120"/>
                <a:ea typeface="微軟正黑體" pitchFamily="34" charset="-120"/>
              </a:rPr>
              <a:t>大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環境</a:t>
            </a:r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sz="1200" b="1" dirty="0">
                <a:latin typeface="微軟正黑體" pitchFamily="34" charset="-120"/>
                <a:ea typeface="微軟正黑體" pitchFamily="34" charset="-120"/>
              </a:rPr>
              <a:t>http://pdf.wenweipo.com/2014/02/25/a20-0225.pdf</a:t>
            </a:r>
          </a:p>
        </p:txBody>
      </p:sp>
    </p:spTree>
    <p:extLst>
      <p:ext uri="{BB962C8B-B14F-4D97-AF65-F5344CB8AC3E}">
        <p14:creationId xmlns:p14="http://schemas.microsoft.com/office/powerpoint/2010/main" xmlns="" val="394113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等離子氣化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利用等離子炬作為氣化爐的熱源</a:t>
            </a:r>
            <a:r>
              <a:rPr lang="zh-TW" altLang="en-US" dirty="0" smtClean="0"/>
              <a:t>，用以</a:t>
            </a:r>
            <a:r>
              <a:rPr lang="en-US" dirty="0" err="1" smtClean="0"/>
              <a:t>產生高強度熱</a:t>
            </a:r>
            <a:r>
              <a:rPr lang="zh-TW" altLang="en-US" dirty="0" smtClean="0"/>
              <a:t>能（</a:t>
            </a:r>
            <a:r>
              <a:rPr lang="en-US" dirty="0" smtClean="0"/>
              <a:t>5</a:t>
            </a:r>
            <a:r>
              <a:rPr lang="en-US" altLang="zh-TW" dirty="0" smtClean="0"/>
              <a:t>,</a:t>
            </a:r>
            <a:r>
              <a:rPr lang="en-US" dirty="0" smtClean="0"/>
              <a:t>500℃ </a:t>
            </a:r>
            <a:r>
              <a:rPr lang="zh-TW" altLang="en-US" dirty="0" smtClean="0"/>
              <a:t>）來</a:t>
            </a:r>
            <a:r>
              <a:rPr lang="en-US" dirty="0" err="1" smtClean="0"/>
              <a:t>加熱爐內的氣化介質</a:t>
            </a:r>
            <a:r>
              <a:rPr lang="zh-TW" altLang="en-US" dirty="0" smtClean="0"/>
              <a:t>（如</a:t>
            </a:r>
            <a:r>
              <a:rPr lang="en-US" dirty="0" err="1" smtClean="0"/>
              <a:t>空氣、蒸汽等</a:t>
            </a:r>
            <a:r>
              <a:rPr lang="zh-TW" altLang="en-US" dirty="0" smtClean="0"/>
              <a:t>）</a:t>
            </a:r>
            <a:endParaRPr lang="en-US" dirty="0" smtClean="0"/>
          </a:p>
          <a:p>
            <a:r>
              <a:rPr lang="zh-TW" altLang="en-US" dirty="0" smtClean="0"/>
              <a:t>高溫</a:t>
            </a:r>
            <a:r>
              <a:rPr lang="en-US" dirty="0" err="1" smtClean="0"/>
              <a:t>的氣化介質</a:t>
            </a:r>
            <a:r>
              <a:rPr lang="zh-TW" altLang="en-US" dirty="0" smtClean="0"/>
              <a:t>可以</a:t>
            </a:r>
            <a:r>
              <a:rPr lang="en-US" dirty="0" smtClean="0"/>
              <a:t>使</a:t>
            </a:r>
            <a:r>
              <a:rPr lang="zh-TW" altLang="en-US" dirty="0" smtClean="0"/>
              <a:t>已</a:t>
            </a:r>
            <a:r>
              <a:rPr lang="en-US" dirty="0" err="1" smtClean="0"/>
              <a:t>磨碎的廢物迅速加熱</a:t>
            </a:r>
            <a:r>
              <a:rPr lang="zh-TW" altLang="en-US" dirty="0" smtClean="0"/>
              <a:t>並</a:t>
            </a:r>
            <a:r>
              <a:rPr lang="en-US" dirty="0" err="1" smtClean="0"/>
              <a:t>安全地分解</a:t>
            </a:r>
            <a:endParaRPr lang="en-US" dirty="0" smtClean="0"/>
          </a:p>
          <a:p>
            <a:r>
              <a:rPr lang="en-US" dirty="0" err="1" smtClean="0"/>
              <a:t>所有</a:t>
            </a:r>
            <a:r>
              <a:rPr lang="zh-TW" altLang="en-US" dirty="0" smtClean="0"/>
              <a:t>有機</a:t>
            </a:r>
            <a:r>
              <a:rPr lang="en-US" dirty="0" err="1" smtClean="0"/>
              <a:t>廢物</a:t>
            </a:r>
            <a:r>
              <a:rPr lang="zh-TW" altLang="en-US" dirty="0" smtClean="0"/>
              <a:t>可</a:t>
            </a:r>
            <a:r>
              <a:rPr lang="en-US" dirty="0" err="1" smtClean="0"/>
              <a:t>全部轉化成合成氣體</a:t>
            </a:r>
            <a:r>
              <a:rPr lang="zh-TW" altLang="en-US" dirty="0" smtClean="0"/>
              <a:t>，</a:t>
            </a:r>
            <a:r>
              <a:rPr lang="en-US" dirty="0" err="1" smtClean="0"/>
              <a:t>主要</a:t>
            </a:r>
            <a:r>
              <a:rPr lang="zh-TW" altLang="en-US" dirty="0" smtClean="0"/>
              <a:t>為一氧化碳（</a:t>
            </a:r>
            <a:r>
              <a:rPr lang="en-US" dirty="0" smtClean="0"/>
              <a:t>CO</a:t>
            </a:r>
            <a:r>
              <a:rPr lang="zh-TW" altLang="en-US" dirty="0" smtClean="0"/>
              <a:t>）及氫氣（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zh-TW" altLang="en-US" dirty="0" smtClean="0"/>
              <a:t>）；</a:t>
            </a:r>
            <a:r>
              <a:rPr lang="en-US" dirty="0" err="1" smtClean="0"/>
              <a:t>無機物</a:t>
            </a:r>
            <a:r>
              <a:rPr lang="zh-TW" altLang="en-US" dirty="0" smtClean="0"/>
              <a:t>料則可</a:t>
            </a:r>
            <a:r>
              <a:rPr lang="en-US" dirty="0" err="1" smtClean="0"/>
              <a:t>轉化成無害的玻璃狀溶渣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5536" y="5805264"/>
            <a:ext cx="24929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資料來源：高威科技發展有限公司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490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末端廢物處理技術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等離子氣化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香港科技大學</a:t>
            </a:r>
            <a:r>
              <a:rPr lang="en-US" dirty="0" err="1" smtClean="0"/>
              <a:t>勞敏慈教授</a:t>
            </a:r>
            <a:r>
              <a:rPr lang="zh-TW" altLang="en-US" dirty="0" smtClean="0"/>
              <a:t>講解「等離子氣化」技術：</a:t>
            </a:r>
            <a:endParaRPr lang="en-US" altLang="zh-TW" dirty="0" smtClean="0"/>
          </a:p>
          <a:p>
            <a:pPr>
              <a:buNone/>
            </a:pPr>
            <a:endParaRPr lang="en-US" altLang="zh-TW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altLang="zh-TW" sz="1100" dirty="0" smtClean="0">
              <a:solidFill>
                <a:schemeClr val="tx1"/>
              </a:solidFill>
              <a:hlinkClick r:id=""/>
            </a:endParaRPr>
          </a:p>
          <a:p>
            <a:pPr>
              <a:buNone/>
            </a:pPr>
            <a:endParaRPr lang="en-US" altLang="zh-TW" sz="1100" dirty="0" smtClean="0">
              <a:solidFill>
                <a:schemeClr val="tx1"/>
              </a:solidFill>
              <a:hlinkClick r:id=""/>
            </a:endParaRP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lo p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636912"/>
            <a:ext cx="5597422" cy="27363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19672" y="5373216"/>
            <a:ext cx="55530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zh-TW" altLang="en-US" sz="1600" u="sng" dirty="0" smtClean="0">
                <a:latin typeface="微軟正黑體" pitchFamily="34" charset="-120"/>
                <a:ea typeface="微軟正黑體" pitchFamily="34" charset="-120"/>
                <a:hlinkClick r:id="rId3"/>
              </a:rPr>
              <a:t>https://www.youtube.com/watch?v=g5VPGHsz6iU</a:t>
            </a:r>
            <a:endParaRPr lang="en-US" sz="1600" u="sng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19672" y="5733256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短片來源：世界綠色組織大環境</a:t>
            </a:r>
            <a:r>
              <a:rPr lang="en-US" altLang="zh-TW" sz="1200" b="1" dirty="0" smtClean="0"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1200" b="1" dirty="0" smtClean="0">
                <a:latin typeface="微軟正黑體" pitchFamily="34" charset="-120"/>
                <a:ea typeface="微軟正黑體" pitchFamily="34" charset="-120"/>
              </a:rPr>
            </a:b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165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HK" altLang="en-US" dirty="0"/>
              <a:t>等離子氣化好、壞處  </a:t>
            </a:r>
          </a:p>
        </p:txBody>
      </p:sp>
      <p:sp>
        <p:nvSpPr>
          <p:cNvPr id="10" name="文字版面配置區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zh-HK" altLang="en-US" sz="3200" dirty="0" smtClean="0">
                <a:solidFill>
                  <a:schemeClr val="accent3">
                    <a:lumMod val="75000"/>
                  </a:schemeClr>
                </a:solidFill>
              </a:rPr>
              <a:t>好處</a:t>
            </a:r>
            <a:r>
              <a:rPr lang="zh-HK" alt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zh-HK" alt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內容版面配置區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等離子氣化技術不會排放二氧化碳</a:t>
            </a:r>
          </a:p>
          <a:p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垃圾處理後亦會不有灰燼產生及安全地分解</a:t>
            </a:r>
          </a:p>
          <a:p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建造費較興建焚化爐低</a:t>
            </a:r>
          </a:p>
          <a:p>
            <a:endParaRPr lang="zh-HK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zh-HK" altLang="en-US" sz="3200" dirty="0" smtClean="0">
                <a:solidFill>
                  <a:schemeClr val="accent3">
                    <a:lumMod val="75000"/>
                  </a:schemeClr>
                </a:solidFill>
              </a:rPr>
              <a:t>壞處</a:t>
            </a:r>
            <a:r>
              <a:rPr lang="zh-HK" altLang="en-US" sz="32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zh-HK" altLang="en-US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zh-TW" altLang="en-US" dirty="0">
                <a:solidFill>
                  <a:schemeClr val="accent4">
                    <a:lumMod val="50000"/>
                  </a:schemeClr>
                </a:solidFill>
              </a:rPr>
              <a:t>英國、上海等地都使用等離子氣化等新技術</a:t>
            </a:r>
            <a:r>
              <a:rPr lang="zh-TW" altLang="en-US" dirty="0" smtClean="0">
                <a:solidFill>
                  <a:schemeClr val="accent4">
                    <a:lumMod val="50000"/>
                  </a:schemeClr>
                </a:solidFill>
              </a:rPr>
              <a:t>，技術有待發展</a:t>
            </a:r>
            <a:endParaRPr lang="zh-HK" alt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Rectangle 4"/>
          <p:cNvSpPr/>
          <p:nvPr/>
        </p:nvSpPr>
        <p:spPr>
          <a:xfrm>
            <a:off x="539552" y="5482098"/>
            <a:ext cx="40742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資料來源</a:t>
            </a:r>
            <a:r>
              <a:rPr lang="zh-TW" altLang="en-US" sz="1200" b="1" dirty="0">
                <a:latin typeface="微軟正黑體" pitchFamily="34" charset="-120"/>
                <a:ea typeface="微軟正黑體" pitchFamily="34" charset="-120"/>
              </a:rPr>
              <a:t>：三堆一爐 </a:t>
            </a:r>
            <a:r>
              <a:rPr lang="en-US" altLang="zh-TW" sz="1200" b="1" dirty="0">
                <a:latin typeface="微軟正黑體" pitchFamily="34" charset="-120"/>
                <a:ea typeface="微軟正黑體" pitchFamily="34" charset="-120"/>
              </a:rPr>
              <a:t>| </a:t>
            </a:r>
            <a:r>
              <a:rPr lang="zh-TW" altLang="en-US" sz="1200" b="1" dirty="0">
                <a:latin typeface="微軟正黑體" pitchFamily="34" charset="-120"/>
                <a:ea typeface="微軟正黑體" pitchFamily="34" charset="-120"/>
              </a:rPr>
              <a:t>大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環境</a:t>
            </a:r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sz="1200" b="1" dirty="0">
                <a:latin typeface="微軟正黑體" pitchFamily="34" charset="-120"/>
                <a:ea typeface="微軟正黑體" pitchFamily="34" charset="-120"/>
              </a:rPr>
              <a:t>http://pdf.wenweipo.com/2014/02/25/a20-0225.pdf</a:t>
            </a:r>
          </a:p>
        </p:txBody>
      </p:sp>
    </p:spTree>
    <p:extLst>
      <p:ext uri="{BB962C8B-B14F-4D97-AF65-F5344CB8AC3E}">
        <p14:creationId xmlns:p14="http://schemas.microsoft.com/office/powerpoint/2010/main" xmlns="" val="103410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海外廢物處理技術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日本多摩川清掃工場的焚化爐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位於東京都大田區</a:t>
            </a:r>
            <a:endParaRPr lang="en-US" altLang="zh-TW" dirty="0" smtClean="0"/>
          </a:p>
          <a:p>
            <a:r>
              <a:rPr lang="zh-TW" altLang="en-US" dirty="0" smtClean="0"/>
              <a:t>啓用日期：</a:t>
            </a:r>
            <a:r>
              <a:rPr lang="en-US" altLang="zh-TW" dirty="0" smtClean="0"/>
              <a:t>2003</a:t>
            </a:r>
            <a:r>
              <a:rPr lang="zh-TW" altLang="en-US" dirty="0" smtClean="0"/>
              <a:t>年</a:t>
            </a:r>
            <a:endParaRPr lang="en-US" altLang="zh-TW" dirty="0" smtClean="0"/>
          </a:p>
          <a:p>
            <a:r>
              <a:rPr lang="zh-TW" altLang="en-US" dirty="0" smtClean="0"/>
              <a:t>每日處理量：</a:t>
            </a:r>
            <a:r>
              <a:rPr lang="en-US" altLang="zh-TW" dirty="0" smtClean="0"/>
              <a:t>300</a:t>
            </a:r>
            <a:r>
              <a:rPr lang="zh-TW" altLang="en-US" dirty="0" smtClean="0"/>
              <a:t>公噸</a:t>
            </a:r>
            <a:endParaRPr lang="en-US" altLang="zh-TW" dirty="0" smtClean="0"/>
          </a:p>
          <a:p>
            <a:r>
              <a:rPr lang="zh-TW" altLang="en-US" dirty="0" smtClean="0"/>
              <a:t>每日電力生產量：</a:t>
            </a:r>
            <a:endParaRPr lang="en-US" altLang="zh-TW" dirty="0" smtClean="0"/>
          </a:p>
          <a:p>
            <a:pPr indent="22225">
              <a:buNone/>
            </a:pPr>
            <a:r>
              <a:rPr lang="en-US" altLang="zh-TW" dirty="0" smtClean="0"/>
              <a:t>6,400</a:t>
            </a:r>
            <a:r>
              <a:rPr lang="zh-TW" altLang="en-US" dirty="0" smtClean="0"/>
              <a:t>千瓦</a:t>
            </a:r>
            <a:endParaRPr lang="en-US" altLang="zh-TW" dirty="0" smtClean="0"/>
          </a:p>
          <a:p>
            <a:r>
              <a:rPr lang="zh-TW" altLang="en-US" dirty="0" smtClean="0"/>
              <a:t>所生產的熱力可供應給周邊泳池</a:t>
            </a:r>
            <a:endParaRPr lang="en-US" altLang="zh-TW" dirty="0" smtClean="0"/>
          </a:p>
          <a:p>
            <a:pPr marL="0" indent="0">
              <a:buNone/>
            </a:pPr>
            <a:r>
              <a:rPr lang="zh-TW" altLang="en-US" sz="2000" dirty="0" smtClean="0"/>
              <a:t>     </a:t>
            </a:r>
            <a:endParaRPr lang="en-US" altLang="zh-TW" sz="2000" dirty="0" smtClean="0"/>
          </a:p>
        </p:txBody>
      </p:sp>
      <p:pic>
        <p:nvPicPr>
          <p:cNvPr id="2050" name="Picture 2" descr="C:\Users\Angus\Dropbox\WGO\Project\Waste Management\EPD school tender phase 2\kojo_photo_tamagaw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2277" y="1628800"/>
            <a:ext cx="36587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5"/>
          <p:cNvSpPr/>
          <p:nvPr/>
        </p:nvSpPr>
        <p:spPr>
          <a:xfrm>
            <a:off x="501744" y="5805264"/>
            <a:ext cx="7598648" cy="288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</a:t>
            </a:r>
            <a:r>
              <a:rPr lang="en-GB" altLang="zh-TW" sz="1200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GB" altLang="zh-TW" sz="1200" b="1" dirty="0" smtClean="0">
                <a:latin typeface="微軟正黑體" pitchFamily="34" charset="-120"/>
                <a:ea typeface="微軟正黑體" pitchFamily="34" charset="-120"/>
                <a:hlinkClick r:id="rId3"/>
              </a:rPr>
              <a:t>http://www.union.tokyo23-seisou.lg.jp.t.de.hp.transer.com/kojo/tamagawa/index.html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92" y="274638"/>
            <a:ext cx="8435280" cy="1143000"/>
          </a:xfrm>
        </p:spPr>
        <p:txBody>
          <a:bodyPr>
            <a:noAutofit/>
          </a:bodyPr>
          <a:lstStyle/>
          <a:p>
            <a:r>
              <a:rPr lang="zh-TW" altLang="en-US" dirty="0" smtClean="0"/>
              <a:t>海外廢物處理技術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瑞典馬爾默</a:t>
            </a:r>
            <a:r>
              <a:rPr lang="ja-JP" altLang="en-US" dirty="0" smtClean="0"/>
              <a:t>的</a:t>
            </a:r>
            <a:r>
              <a:rPr lang="en-US" dirty="0" err="1" smtClean="0"/>
              <a:t>Sysav</a:t>
            </a:r>
            <a:r>
              <a:rPr lang="ja-JP" altLang="en-US" dirty="0" smtClean="0"/>
              <a:t>轉廢為能廠房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/>
              <a:t>位於瑞典馬爾默市</a:t>
            </a:r>
            <a:endParaRPr lang="en-US" altLang="zh-TW" sz="3200" dirty="0"/>
          </a:p>
          <a:p>
            <a:r>
              <a:rPr lang="zh-TW" altLang="en-US" sz="3200" dirty="0" smtClean="0"/>
              <a:t>每年可處理</a:t>
            </a:r>
            <a:r>
              <a:rPr lang="en-US" altLang="zh-TW" sz="3200" dirty="0" smtClean="0"/>
              <a:t>60</a:t>
            </a:r>
            <a:r>
              <a:rPr lang="zh-TW" altLang="en-US" sz="3200" dirty="0" smtClean="0"/>
              <a:t>萬噸廢物</a:t>
            </a:r>
            <a:endParaRPr lang="en-US" altLang="zh-TW" sz="3200" dirty="0" smtClean="0"/>
          </a:p>
          <a:p>
            <a:r>
              <a:rPr lang="zh-TW" altLang="en-US" sz="3200" dirty="0" smtClean="0"/>
              <a:t>每年生產</a:t>
            </a:r>
            <a:r>
              <a:rPr lang="en-US" altLang="zh-TW" sz="3200" dirty="0" smtClean="0"/>
              <a:t>10</a:t>
            </a:r>
            <a:r>
              <a:rPr lang="zh-TW" altLang="en-US" sz="3200" dirty="0" smtClean="0"/>
              <a:t>億度電力，足夠</a:t>
            </a:r>
            <a:r>
              <a:rPr lang="en-US" altLang="zh-TW" sz="3200" dirty="0" smtClean="0"/>
              <a:t>7</a:t>
            </a:r>
            <a:r>
              <a:rPr lang="zh-TW" altLang="en-US" sz="3200" dirty="0" smtClean="0"/>
              <a:t>萬個小家庭一年製暖之用</a:t>
            </a:r>
            <a:endParaRPr lang="en-US" sz="3200" dirty="0"/>
          </a:p>
        </p:txBody>
      </p:sp>
      <p:sp>
        <p:nvSpPr>
          <p:cNvPr id="10" name="內容版面配置區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3074" name="Picture 2" descr="C:\Users\Angus\Dropbox\WGO\Project\Waste Management\EPD school tender phase 2\13006746883_6517bdc874_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3888432" cy="258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/>
          <p:nvPr/>
        </p:nvSpPr>
        <p:spPr>
          <a:xfrm>
            <a:off x="4705778" y="5157192"/>
            <a:ext cx="39931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本港環境局官員及立法會議員曾參觀</a:t>
            </a:r>
            <a:r>
              <a:rPr lang="en-US" altLang="zh-TW" sz="1200" b="1" dirty="0" err="1" smtClean="0">
                <a:latin typeface="微軟正黑體" pitchFamily="34" charset="-120"/>
                <a:ea typeface="微軟正黑體" pitchFamily="34" charset="-120"/>
              </a:rPr>
              <a:t>Sysav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轉廢為能廠房</a:t>
            </a:r>
            <a:endParaRPr lang="en-US" altLang="zh-TW" sz="1200" b="1" dirty="0"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資料來源：</a:t>
            </a:r>
            <a:r>
              <a:rPr lang="en-US" altLang="zh-TW" sz="1200" b="1" dirty="0">
                <a:latin typeface="微軟正黑體" pitchFamily="34" charset="-120"/>
                <a:ea typeface="微軟正黑體" pitchFamily="34" charset="-120"/>
                <a:hlinkClick r:id="rId4"/>
              </a:rPr>
              <a:t>http://</a:t>
            </a:r>
            <a:r>
              <a:rPr lang="en-US" altLang="zh-TW" sz="1200" b="1" dirty="0" smtClean="0">
                <a:latin typeface="微軟正黑體" pitchFamily="34" charset="-120"/>
                <a:ea typeface="微軟正黑體" pitchFamily="34" charset="-120"/>
                <a:hlinkClick r:id="rId4"/>
              </a:rPr>
              <a:t>www.legco.gov.hk/yr13-14/chinese/press/papers/pr20140308-1-c.pdf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92" y="274638"/>
            <a:ext cx="8435280" cy="1143000"/>
          </a:xfrm>
        </p:spPr>
        <p:txBody>
          <a:bodyPr>
            <a:noAutofit/>
          </a:bodyPr>
          <a:lstStyle/>
          <a:p>
            <a:r>
              <a:rPr lang="zh-TW" altLang="en-US" dirty="0" smtClean="0"/>
              <a:t>總結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 fontScale="85000" lnSpcReduction="20000"/>
          </a:bodyPr>
          <a:lstStyle/>
          <a:p>
            <a:r>
              <a:rPr lang="zh-HK" altLang="en-US" sz="3200" dirty="0" smtClean="0">
                <a:solidFill>
                  <a:schemeClr val="accent4">
                    <a:lumMod val="50000"/>
                  </a:schemeClr>
                </a:solidFill>
              </a:rPr>
              <a:t>廢物的類別</a:t>
            </a:r>
            <a:r>
              <a:rPr lang="zh-TW" altLang="en-US" sz="3200" dirty="0" smtClean="0">
                <a:solidFill>
                  <a:schemeClr val="accent4">
                    <a:lumMod val="50000"/>
                  </a:schemeClr>
                </a:solidFill>
              </a:rPr>
              <a:t>可分為</a:t>
            </a:r>
            <a:r>
              <a:rPr lang="en-US" altLang="zh-TW" sz="3200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 lvl="1"/>
            <a:r>
              <a:rPr lang="zh-TW" altLang="en-US" dirty="0" smtClean="0"/>
              <a:t>可回收 </a:t>
            </a:r>
            <a:r>
              <a:rPr lang="en-US" altLang="zh-TW" dirty="0" err="1" smtClean="0"/>
              <a:t>vs</a:t>
            </a:r>
            <a:r>
              <a:rPr lang="zh-TW" altLang="en-US" dirty="0" smtClean="0"/>
              <a:t> 不可回收</a:t>
            </a:r>
            <a:endParaRPr lang="en-US" altLang="ja-JP" dirty="0" smtClean="0"/>
          </a:p>
          <a:p>
            <a:pPr lvl="1"/>
            <a:r>
              <a:rPr lang="zh-TW" altLang="en-US" dirty="0" smtClean="0"/>
              <a:t>可重用 </a:t>
            </a:r>
            <a:r>
              <a:rPr lang="en-US" altLang="zh-TW" dirty="0" err="1" smtClean="0"/>
              <a:t>vs</a:t>
            </a:r>
            <a:r>
              <a:rPr lang="zh-TW" altLang="en-US" dirty="0" smtClean="0"/>
              <a:t> 不可重用</a:t>
            </a:r>
            <a:endParaRPr lang="en-US" altLang="zh-TW" dirty="0" smtClean="0"/>
          </a:p>
          <a:p>
            <a:pPr lvl="1"/>
            <a:r>
              <a:rPr lang="zh-TW" altLang="en-US" sz="2400" dirty="0" smtClean="0">
                <a:solidFill>
                  <a:schemeClr val="accent4">
                    <a:lumMod val="50000"/>
                  </a:schemeClr>
                </a:solidFill>
              </a:rPr>
              <a:t>可避免 </a:t>
            </a:r>
            <a:r>
              <a:rPr lang="en-US" altLang="zh-TW" sz="2400" dirty="0" err="1" smtClean="0">
                <a:solidFill>
                  <a:schemeClr val="accent4">
                    <a:lumMod val="50000"/>
                  </a:schemeClr>
                </a:solidFill>
              </a:rPr>
              <a:t>vs</a:t>
            </a:r>
            <a:r>
              <a:rPr lang="en-US" altLang="zh-TW" sz="24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zh-TW" altLang="en-US" sz="2400" dirty="0" smtClean="0">
                <a:solidFill>
                  <a:schemeClr val="accent4">
                    <a:lumMod val="50000"/>
                  </a:schemeClr>
                </a:solidFill>
              </a:rPr>
              <a:t>不可避免</a:t>
            </a:r>
            <a:endParaRPr lang="en-US" altLang="zh-TW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1">
              <a:buNone/>
            </a:pPr>
            <a:endParaRPr lang="en-US" altLang="zh-TW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lvl="0"/>
            <a:r>
              <a:rPr lang="zh-HK" altLang="en-US" sz="3200" dirty="0" smtClean="0">
                <a:solidFill>
                  <a:srgbClr val="4BC5B9">
                    <a:lumMod val="50000"/>
                  </a:srgbClr>
                </a:solidFill>
              </a:rPr>
              <a:t>廢物管理</a:t>
            </a:r>
            <a:r>
              <a:rPr lang="zh-TW" altLang="en-US" sz="3200" dirty="0" smtClean="0">
                <a:solidFill>
                  <a:srgbClr val="4BC5B9">
                    <a:lumMod val="50000"/>
                  </a:srgbClr>
                </a:solidFill>
              </a:rPr>
              <a:t>首要</a:t>
            </a:r>
            <a:r>
              <a:rPr lang="zh-TW" altLang="en-US" sz="3200" dirty="0" smtClean="0"/>
              <a:t>避免和減少廢物，其次是盡量再用、回收及循環再造所有合適的回收物料，而最後剩餘的廢物需要妥善處置</a:t>
            </a:r>
            <a:endParaRPr lang="en-US" altLang="zh-TW" sz="3200" dirty="0" smtClean="0">
              <a:solidFill>
                <a:srgbClr val="4BC5B9">
                  <a:lumMod val="50000"/>
                </a:srgbClr>
              </a:solidFill>
            </a:endParaRPr>
          </a:p>
          <a:p>
            <a:pPr lvl="1"/>
            <a:endParaRPr lang="en-US" altLang="zh-TW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zh-TW" altLang="en-US" sz="3200" dirty="0" smtClean="0"/>
              <a:t>末端廢物處理技術包括</a:t>
            </a:r>
            <a:r>
              <a:rPr lang="en-US" altLang="zh-TW" sz="3200" dirty="0" smtClean="0"/>
              <a:t>:</a:t>
            </a:r>
          </a:p>
          <a:p>
            <a:pPr lvl="1"/>
            <a:r>
              <a:rPr lang="zh-TW" altLang="en-US" dirty="0" smtClean="0"/>
              <a:t>轉廢為能的污泥處理設施及綜合廢物管理設施</a:t>
            </a:r>
            <a:endParaRPr lang="en-US" altLang="zh-TW" dirty="0" smtClean="0"/>
          </a:p>
          <a:p>
            <a:pPr lvl="1"/>
            <a:r>
              <a:rPr lang="ja-JP" altLang="en-US" dirty="0" smtClean="0"/>
              <a:t>衞生堆填</a:t>
            </a:r>
            <a:endParaRPr lang="en-US" altLang="ja-JP" dirty="0" smtClean="0"/>
          </a:p>
          <a:p>
            <a:pPr lvl="1"/>
            <a:r>
              <a:rPr lang="zh-TW" altLang="en-US" dirty="0" smtClean="0"/>
              <a:t>等離子氣化技術</a:t>
            </a:r>
            <a:endParaRPr lang="en-US" altLang="zh-TW" dirty="0" smtClean="0"/>
          </a:p>
          <a:p>
            <a:endParaRPr lang="en-US" altLang="zh-TW" sz="3200" dirty="0" smtClean="0"/>
          </a:p>
          <a:p>
            <a:endParaRPr lang="en-US" altLang="zh-TW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altLang="zh-HK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 dirty="0" smtClean="0"/>
              <a:t>資料來源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zh-TW" altLang="zh-TW" sz="3400" dirty="0" smtClean="0"/>
              <a:t>資料： </a:t>
            </a:r>
          </a:p>
          <a:p>
            <a:pPr lvl="1"/>
            <a:r>
              <a:rPr lang="zh-TW" altLang="zh-TW" dirty="0" smtClean="0"/>
              <a:t>《星島日報》</a:t>
            </a:r>
            <a:r>
              <a:rPr lang="en-US" altLang="zh-TW" dirty="0" smtClean="0"/>
              <a:t>(2014</a:t>
            </a:r>
            <a:r>
              <a:rPr lang="zh-TW" altLang="zh-TW" dirty="0" smtClean="0"/>
              <a:t>年</a:t>
            </a:r>
            <a:r>
              <a:rPr lang="en-US" altLang="zh-TW" dirty="0" smtClean="0"/>
              <a:t>3</a:t>
            </a:r>
            <a:r>
              <a:rPr lang="zh-TW" altLang="zh-TW" dirty="0" smtClean="0"/>
              <a:t>月</a:t>
            </a:r>
            <a:r>
              <a:rPr lang="en-US" altLang="zh-TW" dirty="0" smtClean="0"/>
              <a:t>7</a:t>
            </a:r>
            <a:r>
              <a:rPr lang="zh-TW" altLang="zh-TW" dirty="0" smtClean="0"/>
              <a:t>日</a:t>
            </a:r>
            <a:r>
              <a:rPr lang="en-US" altLang="zh-TW" dirty="0" smtClean="0"/>
              <a:t>) </a:t>
            </a:r>
            <a:r>
              <a:rPr lang="zh-TW" altLang="zh-TW" dirty="0" smtClean="0"/>
              <a:t>，立法會議員參觀</a:t>
            </a:r>
            <a:r>
              <a:rPr lang="zh-TW" altLang="en-US" dirty="0" smtClean="0"/>
              <a:t>瑞典</a:t>
            </a:r>
            <a:r>
              <a:rPr lang="zh-TW" altLang="zh-TW" dirty="0" smtClean="0"/>
              <a:t>轉廢為能設施 </a:t>
            </a:r>
          </a:p>
          <a:p>
            <a:pPr lvl="1"/>
            <a:r>
              <a:rPr lang="zh-TW" altLang="zh-TW" dirty="0" smtClean="0"/>
              <a:t>高威科技發展有限公司，等離子氣化處理技術概要 </a:t>
            </a:r>
          </a:p>
          <a:p>
            <a:pPr lvl="1"/>
            <a:r>
              <a:rPr lang="zh-TW" altLang="zh-TW" dirty="0" smtClean="0"/>
              <a:t>環保署 </a:t>
            </a:r>
          </a:p>
          <a:p>
            <a:r>
              <a:rPr lang="zh-TW" altLang="zh-TW" sz="3400" dirty="0" smtClean="0"/>
              <a:t>短片： </a:t>
            </a:r>
          </a:p>
          <a:p>
            <a:pPr lvl="1"/>
            <a:r>
              <a:rPr lang="zh-TW" altLang="zh-TW" dirty="0" smtClean="0"/>
              <a:t>大環境</a:t>
            </a:r>
            <a:r>
              <a:rPr lang="en-US" altLang="zh-TW" dirty="0" smtClean="0"/>
              <a:t>(2014</a:t>
            </a:r>
            <a:r>
              <a:rPr lang="zh-TW" altLang="zh-TW" dirty="0" smtClean="0"/>
              <a:t>年</a:t>
            </a:r>
            <a:r>
              <a:rPr lang="en-US" altLang="zh-TW" dirty="0" smtClean="0"/>
              <a:t>6</a:t>
            </a:r>
            <a:r>
              <a:rPr lang="zh-TW" altLang="zh-TW" dirty="0" smtClean="0"/>
              <a:t>月</a:t>
            </a:r>
            <a:r>
              <a:rPr lang="en-US" altLang="zh-TW" dirty="0" smtClean="0"/>
              <a:t>5</a:t>
            </a:r>
            <a:r>
              <a:rPr lang="zh-TW" altLang="zh-TW" dirty="0" smtClean="0"/>
              <a:t>日</a:t>
            </a:r>
            <a:r>
              <a:rPr lang="en-US" altLang="zh-TW" dirty="0" smtClean="0"/>
              <a:t>) </a:t>
            </a:r>
            <a:r>
              <a:rPr lang="zh-TW" altLang="zh-TW" dirty="0" smtClean="0"/>
              <a:t>，</a:t>
            </a:r>
            <a:r>
              <a:rPr lang="en-US" altLang="zh-TW" dirty="0" smtClean="0"/>
              <a:t>WGO </a:t>
            </a:r>
            <a:r>
              <a:rPr lang="zh-TW" altLang="zh-TW" dirty="0" smtClean="0"/>
              <a:t>專訪科大勞敏慈教授</a:t>
            </a:r>
            <a:r>
              <a:rPr lang="en-US" altLang="zh-TW" dirty="0" smtClean="0"/>
              <a:t> Part 2</a:t>
            </a:r>
            <a:endParaRPr lang="zh-TW" altLang="zh-TW" dirty="0" smtClean="0"/>
          </a:p>
          <a:p>
            <a:pPr lvl="1"/>
            <a:r>
              <a:rPr lang="zh-TW" altLang="zh-TW" dirty="0" smtClean="0"/>
              <a:t>環境局</a:t>
            </a:r>
            <a:r>
              <a:rPr lang="en-US" altLang="zh-TW" dirty="0" smtClean="0"/>
              <a:t>(2012</a:t>
            </a:r>
            <a:r>
              <a:rPr lang="zh-TW" altLang="zh-TW" dirty="0" smtClean="0"/>
              <a:t>年</a:t>
            </a:r>
            <a:r>
              <a:rPr lang="en-US" altLang="zh-TW" dirty="0" smtClean="0"/>
              <a:t>3</a:t>
            </a:r>
            <a:r>
              <a:rPr lang="zh-TW" altLang="zh-TW" dirty="0" smtClean="0"/>
              <a:t>月</a:t>
            </a:r>
            <a:r>
              <a:rPr lang="en-US" altLang="zh-TW" dirty="0" smtClean="0"/>
              <a:t>28</a:t>
            </a:r>
            <a:r>
              <a:rPr lang="zh-TW" altLang="zh-TW" dirty="0" smtClean="0"/>
              <a:t>日</a:t>
            </a:r>
            <a:r>
              <a:rPr lang="en-US" altLang="zh-TW" dirty="0" smtClean="0"/>
              <a:t>)</a:t>
            </a:r>
            <a:r>
              <a:rPr lang="zh-TW" altLang="zh-TW" dirty="0" smtClean="0"/>
              <a:t>， 現代化轉廢為能的綜合廢物管理設施 </a:t>
            </a:r>
          </a:p>
          <a:p>
            <a:r>
              <a:rPr lang="zh-TW" altLang="zh-TW" sz="3400" dirty="0" smtClean="0"/>
              <a:t>圖片： </a:t>
            </a:r>
          </a:p>
          <a:p>
            <a:pPr lvl="1"/>
            <a:r>
              <a:rPr lang="zh-TW" altLang="zh-TW" dirty="0" smtClean="0"/>
              <a:t>環保署 </a:t>
            </a:r>
          </a:p>
          <a:p>
            <a:pPr lvl="1"/>
            <a:r>
              <a:rPr lang="zh-TW" altLang="zh-TW" dirty="0" smtClean="0"/>
              <a:t>信報 </a:t>
            </a:r>
          </a:p>
          <a:p>
            <a:pPr lvl="1"/>
            <a:r>
              <a:rPr lang="zh-TW" altLang="zh-TW" dirty="0" smtClean="0"/>
              <a:t>環境運動委員會 </a:t>
            </a:r>
          </a:p>
          <a:p>
            <a:pPr lvl="1"/>
            <a:r>
              <a:rPr lang="zh-TW" altLang="zh-TW" dirty="0" smtClean="0"/>
              <a:t>機電工程署 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廢物的類別</a:t>
            </a:r>
            <a:r>
              <a:rPr lang="en-US" dirty="0" smtClean="0"/>
              <a:t> </a:t>
            </a:r>
            <a:endParaRPr lang="zh-TW" altLang="en-US" dirty="0"/>
          </a:p>
        </p:txBody>
      </p:sp>
      <p:sp>
        <p:nvSpPr>
          <p:cNvPr id="13" name="內容版面配置區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67544" y="581629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4" name="Content Placeholder 6" descr="Types of recyclables 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8229600" cy="3687738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廢物的類別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10" name="Content Placeholder 4" descr="Types of recyclables 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628800"/>
            <a:ext cx="8140118" cy="2808312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67544" y="5816297"/>
            <a:ext cx="1428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廢物的類別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10" name="Content Placeholder 4" descr="Types of recyclables 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05015" y="1628800"/>
            <a:ext cx="3392642" cy="4344963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67544" y="581629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廢物的類別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9108" y="5805264"/>
            <a:ext cx="14285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sz="12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" name="Content Placeholder 4" descr="Types of recyclables 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601688"/>
            <a:ext cx="4742656" cy="4247289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廢物的類別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11" name="Content Placeholder 9" descr="Screen Shot 2014-10-23 at 6.15.40 P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636515"/>
            <a:ext cx="8229600" cy="4168749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67544" y="5805264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圖片來源：環保署</a:t>
            </a:r>
            <a:endParaRPr 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dirty="0" smtClean="0"/>
              <a:t>廢物的類別</a:t>
            </a:r>
            <a:r>
              <a:rPr lang="zh-TW" altLang="en-US" dirty="0" smtClean="0"/>
              <a:t>－可重用</a:t>
            </a:r>
            <a:endParaRPr lang="en-US" dirty="0"/>
          </a:p>
        </p:txBody>
      </p:sp>
      <p:sp>
        <p:nvSpPr>
          <p:cNvPr id="14" name="內容版面配置區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6" name="Content Placeholder 9" descr="Screen Shot 2014-10-24 at 4.50.09 P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3951" y="1628800"/>
            <a:ext cx="4622594" cy="2520280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pic>
        <p:nvPicPr>
          <p:cNvPr id="17" name="Content Placeholder 7" descr="p48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628799"/>
            <a:ext cx="3384376" cy="2543117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00034" y="5229200"/>
            <a:ext cx="8176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</a:t>
            </a:r>
            <a:r>
              <a:rPr lang="en-US" altLang="zh-TW" sz="1200" b="1" dirty="0" smtClean="0">
                <a:latin typeface="微軟正黑體" pitchFamily="34" charset="-120"/>
                <a:ea typeface="微軟正黑體" pitchFamily="34" charset="-120"/>
                <a:hlinkClick r:id="rId5"/>
              </a:rPr>
              <a:t>http://s1243.photobucket.com/user/Jfoxie/media/creative-diy-repurposing-reusing-upcycling-3-1.jpg.html</a:t>
            </a:r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hlinkClick r:id="rId6"/>
              </a:rPr>
              <a:t>http://www.click2macao.com/news/wp-content/uploads/2012/07/p489.jpg</a:t>
            </a:r>
            <a:endParaRPr lang="en-US" altLang="zh-TW" sz="12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</a:rPr>
              <a:t>圖片來源：</a:t>
            </a:r>
            <a:r>
              <a:rPr lang="zh-TW" altLang="en-US" sz="1200" b="1" dirty="0" smtClean="0">
                <a:latin typeface="微軟正黑體" pitchFamily="34" charset="-120"/>
                <a:ea typeface="微軟正黑體" pitchFamily="34" charset="-120"/>
                <a:cs typeface="新細明體 (Body)"/>
                <a:hlinkClick r:id="rId7"/>
              </a:rPr>
              <a:t>http://www.comofazeremcasa.net/</a:t>
            </a:r>
            <a:endParaRPr lang="en-US" sz="1200" b="1" dirty="0" smtClean="0">
              <a:latin typeface="微軟正黑體" pitchFamily="34" charset="-120"/>
              <a:ea typeface="微軟正黑體" pitchFamily="34" charset="-120"/>
              <a:cs typeface="新細明體 (Body)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170566"/>
            <a:ext cx="12618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例子：樽蓋</a:t>
            </a:r>
            <a:r>
              <a:rPr lang="en-US" altLang="zh-TW" sz="1600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endParaRPr lang="en-US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42564" y="4149080"/>
            <a:ext cx="1261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例子：膠樽</a:t>
            </a:r>
            <a:r>
              <a:rPr lang="en-US" altLang="zh-TW" sz="1600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endParaRPr lang="en-US" sz="1600" b="1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8" name="Content Placeholder 4" descr="reciclar-latar-de-leite-9.jpg.pagespeed.ce.Px24RR2Ohf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99792" y="3234462"/>
            <a:ext cx="3005212" cy="2016224"/>
          </a:xfrm>
          <a:prstGeom prst="rect">
            <a:avLst/>
          </a:prstGeom>
          <a:solidFill>
            <a:srgbClr val="FFFFFF">
              <a:alpha val="85098"/>
            </a:srgbClr>
          </a:solidFill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2771800" y="4869160"/>
            <a:ext cx="14670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例子：奶粉罐</a:t>
            </a:r>
            <a:r>
              <a:rPr lang="en-US" altLang="zh-TW" sz="16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endParaRPr lang="en-US" sz="16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鳳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3278</TotalTime>
  <Words>1961</Words>
  <Application>Microsoft Office PowerPoint</Application>
  <PresentationFormat>如螢幕大小 (4:3)</PresentationFormat>
  <Paragraphs>288</Paragraphs>
  <Slides>39</Slides>
  <Notes>15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39</vt:i4>
      </vt:variant>
    </vt:vector>
  </HeadingPairs>
  <TitlesOfParts>
    <vt:vector size="40" baseType="lpstr">
      <vt:lpstr>Office 佈景主題</vt:lpstr>
      <vt:lpstr>第一課 理解廢物管理架構，回收及處理技術</vt:lpstr>
      <vt:lpstr>目錄</vt:lpstr>
      <vt:lpstr>投影片 3</vt:lpstr>
      <vt:lpstr>廢物的類別 </vt:lpstr>
      <vt:lpstr>廢物的類別 </vt:lpstr>
      <vt:lpstr>廢物的類別 </vt:lpstr>
      <vt:lpstr>廢物的類別 </vt:lpstr>
      <vt:lpstr>廢物的類別 </vt:lpstr>
      <vt:lpstr>廢物的類別－可重用</vt:lpstr>
      <vt:lpstr>廢物的類別－不可重用</vt:lpstr>
      <vt:lpstr>廢物整體管理的概念 </vt:lpstr>
      <vt:lpstr>廢物整體管理的架構 </vt:lpstr>
      <vt:lpstr>末端廢物處理技術 簡介</vt:lpstr>
      <vt:lpstr>末端廢物處理技術 轉廢為能</vt:lpstr>
      <vt:lpstr>末端廢物處理技術 轉廢為能的好、壞處 </vt:lpstr>
      <vt:lpstr>末端廢物處理技術 污泥處理設施</vt:lpstr>
      <vt:lpstr>末端廢物處理技術 污泥處理設施</vt:lpstr>
      <vt:lpstr>末端廢物處理技術 污泥處理設施</vt:lpstr>
      <vt:lpstr>末端廢物處理技術 污泥處理設施</vt:lpstr>
      <vt:lpstr>末端廢物處理技術 污泥處理設施</vt:lpstr>
      <vt:lpstr>末端廢物處理技術 污泥處理設施</vt:lpstr>
      <vt:lpstr>末端廢物處理技術 污泥處理設施的好、壞處 </vt:lpstr>
      <vt:lpstr>末端廢物處理技術 綜合廢物管理設施</vt:lpstr>
      <vt:lpstr>末端廢物處理技術 綜合廢物管理設施</vt:lpstr>
      <vt:lpstr> 末端廢物處理技術 綜合廢物管理設施先進焚化技術  </vt:lpstr>
      <vt:lpstr>末端廢物處理技術 綜合廢物管理設施</vt:lpstr>
      <vt:lpstr>綜合廢物管理設施好、壞處  </vt:lpstr>
      <vt:lpstr>末端廢物處理技術 衞生堆填 </vt:lpstr>
      <vt:lpstr>末端廢物處理技術 衞生堆填 </vt:lpstr>
      <vt:lpstr>末端廢物處理技術 衞生堆填 </vt:lpstr>
      <vt:lpstr>末端廢物處理技術 衞生堆填 </vt:lpstr>
      <vt:lpstr>衞生堆填好、壞處  </vt:lpstr>
      <vt:lpstr>末端廢物處理技術 等離子氣化 </vt:lpstr>
      <vt:lpstr>末端廢物處理技術 等離子氣化 </vt:lpstr>
      <vt:lpstr>等離子氣化好、壞處  </vt:lpstr>
      <vt:lpstr>海外廢物處理技術 日本多摩川清掃工場的焚化爐</vt:lpstr>
      <vt:lpstr>海外廢物處理技術 瑞典馬爾默的Sysav轉廢為能廠房</vt:lpstr>
      <vt:lpstr>總結</vt:lpstr>
      <vt:lpstr>資料來源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MK</dc:creator>
  <cp:lastModifiedBy>PC15</cp:lastModifiedBy>
  <cp:revision>263</cp:revision>
  <dcterms:created xsi:type="dcterms:W3CDTF">2014-10-28T03:08:55Z</dcterms:created>
  <dcterms:modified xsi:type="dcterms:W3CDTF">2015-11-05T07:26:26Z</dcterms:modified>
</cp:coreProperties>
</file>